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0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2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3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26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7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28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9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1485" r:id="rId3"/>
    <p:sldId id="1529" r:id="rId4"/>
    <p:sldId id="1536" r:id="rId5"/>
    <p:sldId id="1504" r:id="rId6"/>
    <p:sldId id="1528" r:id="rId7"/>
    <p:sldId id="1510" r:id="rId8"/>
    <p:sldId id="1527" r:id="rId9"/>
    <p:sldId id="1531" r:id="rId10"/>
    <p:sldId id="1507" r:id="rId11"/>
    <p:sldId id="1512" r:id="rId12"/>
    <p:sldId id="1513" r:id="rId13"/>
    <p:sldId id="1511" r:id="rId14"/>
    <p:sldId id="1515" r:id="rId15"/>
    <p:sldId id="1539" r:id="rId16"/>
    <p:sldId id="1514" r:id="rId17"/>
    <p:sldId id="1523" r:id="rId18"/>
    <p:sldId id="1543" r:id="rId19"/>
    <p:sldId id="1524" r:id="rId20"/>
    <p:sldId id="1542" r:id="rId21"/>
    <p:sldId id="1520" r:id="rId22"/>
    <p:sldId id="1519" r:id="rId23"/>
    <p:sldId id="1526" r:id="rId24"/>
    <p:sldId id="1538" r:id="rId25"/>
    <p:sldId id="1534" r:id="rId26"/>
    <p:sldId id="1540" r:id="rId27"/>
    <p:sldId id="1535" r:id="rId28"/>
    <p:sldId id="1537" r:id="rId29"/>
    <p:sldId id="1521" r:id="rId30"/>
    <p:sldId id="1505" r:id="rId31"/>
    <p:sldId id="387" r:id="rId32"/>
    <p:sldId id="1544" r:id="rId33"/>
    <p:sldId id="1545" r:id="rId34"/>
    <p:sldId id="1549" r:id="rId35"/>
    <p:sldId id="1547" r:id="rId36"/>
    <p:sldId id="1548" r:id="rId37"/>
    <p:sldId id="154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CE019F-1AEE-E942-920A-F35B342A2010}">
          <p14:sldIdLst>
            <p14:sldId id="258"/>
          </p14:sldIdLst>
        </p14:section>
        <p14:section name="Slides" id="{45B37F6E-8D8F-3E4F-A3F5-9734A7677A35}">
          <p14:sldIdLst>
            <p14:sldId id="1485"/>
            <p14:sldId id="1529"/>
            <p14:sldId id="1536"/>
            <p14:sldId id="1504"/>
            <p14:sldId id="1528"/>
            <p14:sldId id="1510"/>
            <p14:sldId id="1527"/>
            <p14:sldId id="1531"/>
            <p14:sldId id="1507"/>
            <p14:sldId id="1512"/>
            <p14:sldId id="1513"/>
            <p14:sldId id="1511"/>
            <p14:sldId id="1515"/>
            <p14:sldId id="1539"/>
            <p14:sldId id="1514"/>
            <p14:sldId id="1523"/>
            <p14:sldId id="1543"/>
            <p14:sldId id="1524"/>
            <p14:sldId id="1542"/>
            <p14:sldId id="1520"/>
            <p14:sldId id="1519"/>
            <p14:sldId id="1526"/>
            <p14:sldId id="1538"/>
            <p14:sldId id="1534"/>
            <p14:sldId id="1540"/>
            <p14:sldId id="1535"/>
            <p14:sldId id="1537"/>
            <p14:sldId id="1521"/>
            <p14:sldId id="1505"/>
            <p14:sldId id="387"/>
            <p14:sldId id="1544"/>
            <p14:sldId id="1545"/>
            <p14:sldId id="1549"/>
            <p14:sldId id="1547"/>
            <p14:sldId id="1548"/>
            <p14:sldId id="15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1978DD-7897-12CD-45C7-F51E05929295}" name="Xiao Guo" initials="XG" userId="S::uqxguo6@uq.edu.au::c7b4e0f2-dbdf-46dd-9e66-cf4b377abc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8812"/>
    <a:srgbClr val="1309E1"/>
    <a:srgbClr val="FF0404"/>
    <a:srgbClr val="FFA401"/>
    <a:srgbClr val="FF6B72"/>
    <a:srgbClr val="99B850"/>
    <a:srgbClr val="EC9596"/>
    <a:srgbClr val="F2A1AB"/>
    <a:srgbClr val="3BEBFC"/>
    <a:srgbClr val="D7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23" autoAdjust="0"/>
    <p:restoredTop sz="88493" autoAdjust="0"/>
  </p:normalViewPr>
  <p:slideViewPr>
    <p:cSldViewPr snapToGrid="0">
      <p:cViewPr varScale="1">
        <p:scale>
          <a:sx n="94" d="100"/>
          <a:sy n="94" d="100"/>
        </p:scale>
        <p:origin x="200" y="480"/>
      </p:cViewPr>
      <p:guideLst/>
    </p:cSldViewPr>
  </p:slid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AAED6-0D54-45F6-8462-BB540E307865}" type="datetimeFigureOut">
              <a:rPr lang="en-AU" smtClean="0"/>
              <a:t>18/7/2026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68F17-A3EA-46FC-B01B-37D72AACD0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023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2504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D82AE-BCDF-479E-17AD-06BE4D9FA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3C5F5F-B459-7787-FAE5-CA28EC48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E04C0-674B-AE7D-A5DD-F318058D5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the logic chain to show it can be used for all applications at the take-home message slide to call back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B3766-3CF9-383B-7D5A-CE79D5C42A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7127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4A17-B00E-B320-0999-81118CE82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94FF46-16DB-9856-6F8F-103C8D623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A87B0-9187-C4FC-39AB-4B9F68C4C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the logic chain to show it can be used for all applications at the take-home message slide to call back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7DCC7-8E8C-872B-34C6-D821589DA0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272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1EDCF-CF06-6FB7-17D8-C96907903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262D49-53A4-59A1-12B5-4A84E6362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EC800-6919-2CFC-0C61-3E0EEAC96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the logic chain to show it can be used for all applications at the take-home message slide to call back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DA1B1-AAF7-D20C-B8FA-D26E8D807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6405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FA613-7639-C37A-064C-6691FA9FD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CEF9B-D8AD-8ECC-E849-6BE562B99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D23DC5-3C27-BA4C-FDB4-B1A7F3088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the logic chain to show it can be used for all applications at the take-home message slide to call back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69004-F249-3E11-1ADF-AB1447438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713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535B6-7B91-E4D1-FE26-02DB52969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792704-84C5-69D2-A44A-AF73C8AEA4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16B2-FD85-3C2D-D3B6-0866A7CAB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the logic chain to show it can be used for all applications at the take-home message slide to call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[\omega] = radians/sec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 = /sec or \omega = 2\pi f, f = \omega / 2\pi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49918-037E-57D4-4B7E-A55B7CDE20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6178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66BB2-E825-1661-F55E-F8B42F5A2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74BFBF-F8B0-7787-7AD3-64CCEE5C6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37B95D-DF9D-BD24-A97E-B759A0B42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the logic chain to show it can be used for all applications at the take-home message slide to call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[k] = radian/metre or radian/pixel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A13A-074F-BAE3-2E73-F439C43354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0956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8148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E15CA-BD6A-C600-E56B-7BBBD9C07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E7F5AE-A05E-C8F5-9C0A-BCC2F16F3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B61A73-2EFD-0FEE-AB9A-A1BF66646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67B5F-2FE2-78CD-BFC2-341818707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4068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7A8D5-A661-53AB-224F-A1CAC6CF2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0E1DF7-4990-D32A-E899-D208ED7C3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3499DF-887D-F611-F402-EAE2A7815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Mark the size darker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0238C-8222-D43F-F410-3142DF925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5298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James W. Cooley – American Mathematician – PhD in Math from Columbia University (1961)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John Wilder Tukey – American Mathematician – PhD in Math from Princeton University (1939)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758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Basically, no complicated math as our undergraduate stude in nts shut down the brain or close the video recording if full of math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1437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1C1E0-5D78-5B06-913D-551CB2C39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F43B12-15D9-035E-E6D6-D843D938C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F90FEA-4E40-9F37-7E6B-C2C493C3F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/>
              <a:t>Directly compute X(j) requires N^2 operations, operaion means “a complex multiplication followed by a complex addition”; A(k) are complex numbers</a:t>
            </a:r>
          </a:p>
          <a:p>
            <a:pPr marL="228600" indent="-228600">
              <a:buAutoNum type="arabicParenBoth"/>
            </a:pPr>
            <a:r>
              <a:rPr lang="en-US"/>
              <a:t>Cooley-Tukey FFT algorithm </a:t>
            </a:r>
            <a:r>
              <a:rPr lang="en-US">
                <a:sym typeface="Wingdings" pitchFamily="2" charset="2"/>
              </a:rPr>
              <a:t> less than 2N log_2 N operations, without requiring more data sotryage than is required for the given array A</a:t>
            </a:r>
          </a:p>
          <a:p>
            <a:pPr marL="228600" indent="-228600">
              <a:buAutoNum type="arabicParenBoth"/>
            </a:pPr>
            <a:r>
              <a:rPr lang="en-US">
                <a:sym typeface="Wingdings" pitchFamily="2" charset="2"/>
              </a:rPr>
              <a:t>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BF0AC-C21D-23C6-7065-68CBEEA45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6691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6CA6F-7B3A-8C2E-58B4-13BF158DB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5BBC7-1D22-FD97-5864-46901F399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8EF9F-2142-7085-8A6D-FAAD1EBA7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/>
              <a:t>Directly compute X(j) requires N^2 operations, operaion means “a complex multiplication followed by a complex addition”; A(k) are complex numbers</a:t>
            </a:r>
          </a:p>
          <a:p>
            <a:pPr marL="228600" indent="-228600">
              <a:buAutoNum type="arabicParenBoth"/>
            </a:pPr>
            <a:r>
              <a:rPr lang="en-US"/>
              <a:t>Cooley-Tukey FFT algorithm </a:t>
            </a:r>
            <a:r>
              <a:rPr lang="en-US">
                <a:sym typeface="Wingdings" pitchFamily="2" charset="2"/>
              </a:rPr>
              <a:t> less than 2N log_2 N operations, without requiring more data sotryage than is required for the given array A</a:t>
            </a:r>
          </a:p>
          <a:p>
            <a:pPr marL="228600" indent="-228600">
              <a:buAutoNum type="arabicParenBoth"/>
            </a:pPr>
            <a:r>
              <a:rPr lang="en-US">
                <a:sym typeface="Wingdings" pitchFamily="2" charset="2"/>
              </a:rPr>
              <a:t>2-point DFT = 2-point FFT</a:t>
            </a:r>
          </a:p>
          <a:p>
            <a:pPr marL="685800" lvl="1" indent="-228600">
              <a:buAutoNum type="arabicParenBoth"/>
            </a:pPr>
            <a:r>
              <a:rPr lang="en-US">
                <a:sym typeface="Wingdings" pitchFamily="2" charset="2"/>
              </a:rPr>
              <a:t>DFT: k = 0,1,2,… N-1</a:t>
            </a:r>
          </a:p>
          <a:p>
            <a:pPr marL="685800" lvl="1" indent="-228600">
              <a:buAutoNum type="arabicParenBoth"/>
            </a:pPr>
            <a:r>
              <a:rPr lang="en-US">
                <a:sym typeface="Wingdings" pitchFamily="2" charset="2"/>
              </a:rPr>
              <a:t>FFT: k = 0,1,…, N/2 - 1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CADDE-F5E5-7B4C-52E5-1D9242387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701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8A0CD-6077-0B57-08AA-FFBB9D65E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52AAB-2C4F-5980-18EB-67445B52AB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F60D39-C3F8-2594-5874-A6A887E6E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/>
              <a:t>Directly compute X(j) requires N^2 operations, operaion means “a complex multiplication followed by a complex addition”; A(k) are complex numbers</a:t>
            </a:r>
          </a:p>
          <a:p>
            <a:pPr marL="228600" indent="-228600">
              <a:buAutoNum type="arabicParenBoth"/>
            </a:pPr>
            <a:r>
              <a:rPr lang="en-US"/>
              <a:t>Cooley-Tukey FFT algorithm </a:t>
            </a:r>
            <a:r>
              <a:rPr lang="en-US">
                <a:sym typeface="Wingdings" pitchFamily="2" charset="2"/>
              </a:rPr>
              <a:t> less than 2N log_2 N operations, without requiring more data sotryage than is required for the given array A</a:t>
            </a:r>
          </a:p>
          <a:p>
            <a:pPr marL="228600" indent="-228600">
              <a:buAutoNum type="arabicParenBoth"/>
            </a:pPr>
            <a:r>
              <a:rPr lang="en-US">
                <a:sym typeface="Wingdings" pitchFamily="2" charset="2"/>
              </a:rPr>
              <a:t>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B37F0-03D4-F65A-6F91-A55DD75F1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0288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643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4B98F-5BA5-DBA9-EB58-510E1CB91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3958E-FDAD-465D-038B-654D3C79D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7BFE1C-E7C8-E10E-BD57-EDBF6D11D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5EEA1-0D47-FA80-1CDF-D88EC3506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134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Thank everyone for coming in and listening! </a:t>
            </a:r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1093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080B1-DC68-41E0-C637-A43BA4B44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781E6C-5099-4A6C-0135-398078C3F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5402F-971A-EE26-B7D8-76D854BE5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5AF75-6191-0617-074C-515B9A181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8367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1677C-2469-11D6-4B80-FD10F706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21338-BB4E-2732-48E2-F171CE491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456B8-1DCC-D7B6-7AD4-E53ABB716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06E7C-2459-E0B5-7BEC-C1B5037308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8832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F0A0C-F98D-A5E7-BC10-6F59AFAEF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3FE68F-A747-A885-FA86-6674C1998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F7F8F-0273-F8F5-1012-E218DC26C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F159E-EF13-42BB-5BCF-6B1416A94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6003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9110E-D0B9-AC87-E2AE-CA811B626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15048-DA31-AEC6-7999-C42543A06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77DE49-C791-9197-DA3F-4E891B442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03030-5997-86E4-4F1C-86FC5345E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1534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F4BB0-BC91-CF81-6A20-A26773332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CC106-A42F-8F8F-D800-B9670BCCD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95A40-6A02-BE5C-FD45-425BD961E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31B46-B866-3B28-4E9F-4B33D8478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42289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322A5-C99B-D5E2-30C1-E44154ED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64C836-70E8-75ED-D300-4DD031205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8026D-97D4-0C56-4104-EF6CEF4F0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10933-4B13-31DA-0F13-A7AAA06EE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6207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DF91B-9365-73EA-326F-7E102D964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370F39-0888-B8F3-FB90-26DDB6AA5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D5E06F-A2B8-332C-0B08-520872BE8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Thank everyone for coming in and listening! </a:t>
            </a:r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F3B29-086F-A20D-4109-98ED0F459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5342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64855-0274-D215-73B2-17D387BD4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EDF1B-1557-A152-FAE9-B39A20900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9A258-32F3-A24A-79C0-FBE5FBBB0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FT – time to frequency domain – small # of improtant freq. compoentns – same in cocktail small number of ingreadients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DFT – digital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FFT – quick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Skip how Gauss boringly did it, ridiculously boring math for physics students, not to mention engineering students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CDA12-60CB-B712-ABA0-C54309472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4923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the logic chain to show it can be used for all applications at the take-home message slide to call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bpm = 70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761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AEC00-38D5-B8B6-F94C-5F3925F4A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9B4C9F-53F4-725A-B398-51101C4FF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E77BC8-C501-E34B-ACBA-ABB5AD9BB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doctor looks at time-domain not frequency signal </a:t>
            </a:r>
          </a:p>
          <a:p>
            <a:r>
              <a:rPr lang="en-US"/>
              <a:t>- </a:t>
            </a:r>
          </a:p>
          <a:p>
            <a:r>
              <a:rPr lang="en-US"/>
              <a:t>The doctor is trained to read time-domain</a:t>
            </a:r>
          </a:p>
          <a:p>
            <a:r>
              <a:rPr lang="en-US"/>
              <a:t>If there is machine-assisted diagnosis, it is easier to check </a:t>
            </a:r>
          </a:p>
          <a:p>
            <a:endParaRPr lang="en-US"/>
          </a:p>
          <a:p>
            <a:r>
              <a:rPr lang="en-US"/>
              <a:t>Computer-assisted diagnosis </a:t>
            </a:r>
          </a:p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7F5B3-C5B6-AB5E-D535-6E9718B68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913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3079D-5E00-FBDB-4911-EA18B79C5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2AA73-17D5-213B-D69F-61F00D971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29D7A-7F8E-D761-0658-077C1661F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the logic chain to show it can be used for all applications at the take-home message slide to call back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F9D0B-FFC3-1E8A-4EF8-39700B027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9972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346AC-6BBA-8AE5-5F2F-0CD5936AC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9BE04-5805-161C-6883-77442040B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73CEEF-AEB6-8A3F-9BE3-F90CC3E2B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the logic chain to show it can be used for all applications at the take-home message slide to call back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8DCA6-E65F-BBB1-F9D2-16F71196D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9908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4A054-174C-3A9B-B097-B41D06DB0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ABD39-282D-A7A4-3FAB-7FB2BBCA3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16387-0287-A01E-FC93-D3A93132A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Big O notation O(n) how an algorithm's execution time or memory usage scales as the input size (n) grows</a:t>
            </a:r>
          </a:p>
          <a:p>
            <a:r>
              <a:rPr lang="en-AU"/>
              <a:t>Passing a float like 2000.0 will cause the function to fail.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8AEB4-5294-4A66-DC05-EFB75F7C5D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8F17-A3EA-46FC-B01B-37D72AACD06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366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graph&#10;&#10;AI-generated content may be incorrect.">
            <a:extLst>
              <a:ext uri="{FF2B5EF4-FFF2-40B4-BE49-F238E27FC236}">
                <a16:creationId xmlns:a16="http://schemas.microsoft.com/office/drawing/2014/main" id="{E4BA34DE-13DC-E509-0240-BF15177B3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/>
          <a:stretch>
            <a:fillRect/>
          </a:stretch>
        </p:blipFill>
        <p:spPr>
          <a:xfrm>
            <a:off x="-377892" y="-177800"/>
            <a:ext cx="9067236" cy="745467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Rectangle 7"/>
          <p:cNvSpPr/>
          <p:nvPr userDrawn="1"/>
        </p:nvSpPr>
        <p:spPr>
          <a:xfrm rot="5400000" flipH="1">
            <a:off x="5139330" y="1083670"/>
            <a:ext cx="6857998" cy="4690658"/>
          </a:xfrm>
          <a:prstGeom prst="rect">
            <a:avLst/>
          </a:prstGeom>
          <a:gradFill flip="none" rotWithShape="1">
            <a:gsLst>
              <a:gs pos="2000">
                <a:schemeClr val="bg1"/>
              </a:gs>
              <a:gs pos="4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06900" y="1270000"/>
            <a:ext cx="6896100" cy="1855756"/>
          </a:xfrm>
          <a:noFill/>
        </p:spPr>
        <p:txBody>
          <a:bodyPr anchor="t">
            <a:normAutofit/>
          </a:bodyPr>
          <a:lstStyle>
            <a:lvl1pPr algn="l">
              <a:defRPr sz="4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6900" y="3140012"/>
            <a:ext cx="6896100" cy="252574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EC4E55-09B9-4F47-85F3-94CB3008451B}"/>
              </a:ext>
            </a:extLst>
          </p:cNvPr>
          <p:cNvSpPr/>
          <p:nvPr userDrawn="1"/>
        </p:nvSpPr>
        <p:spPr>
          <a:xfrm rot="5400000" flipH="1">
            <a:off x="6833201" y="1497999"/>
            <a:ext cx="6857998" cy="3862000"/>
          </a:xfrm>
          <a:prstGeom prst="rect">
            <a:avLst/>
          </a:prstGeom>
          <a:gradFill flip="none" rotWithShape="1">
            <a:gsLst>
              <a:gs pos="2000">
                <a:schemeClr val="bg1"/>
              </a:gs>
              <a:gs pos="4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A9D33A6-8A34-664D-858F-6B2D5BE28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19155" r="3419" b="20315"/>
          <a:stretch/>
        </p:blipFill>
        <p:spPr>
          <a:xfrm>
            <a:off x="9078686" y="0"/>
            <a:ext cx="3113314" cy="90180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7584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376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422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01750"/>
            <a:ext cx="10515600" cy="4850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53091"/>
                </a:solidFill>
              </a:defRPr>
            </a:lvl1pPr>
          </a:lstStyle>
          <a:p>
            <a:r>
              <a:rPr lang="en-AU" dirty="0"/>
              <a:t>No./ </a:t>
            </a:r>
            <a:fld id="{CE5F6275-815C-4B9A-A12E-F11637AE7132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71471" y="1100138"/>
            <a:ext cx="10058400" cy="0"/>
          </a:xfrm>
          <a:prstGeom prst="line">
            <a:avLst/>
          </a:prstGeom>
          <a:ln w="38100">
            <a:solidFill>
              <a:srgbClr val="85309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810207" y="365125"/>
            <a:ext cx="9252360" cy="0"/>
          </a:xfrm>
          <a:prstGeom prst="line">
            <a:avLst/>
          </a:prstGeom>
          <a:ln w="101600">
            <a:gradFill flip="none" rotWithShape="1">
              <a:gsLst>
                <a:gs pos="0">
                  <a:srgbClr val="853091"/>
                </a:gs>
                <a:gs pos="23000">
                  <a:srgbClr val="883291">
                    <a:lumMod val="80000"/>
                    <a:lumOff val="20000"/>
                  </a:srgbClr>
                </a:gs>
                <a:gs pos="54000">
                  <a:srgbClr val="883291">
                    <a:lumMod val="60000"/>
                    <a:lumOff val="40000"/>
                  </a:srgbClr>
                </a:gs>
                <a:gs pos="100000">
                  <a:schemeClr val="bg1"/>
                </a:gs>
              </a:gsLst>
              <a:path path="circle">
                <a:fillToRect t="100000" r="100000"/>
              </a:path>
              <a:tileRect l="-100000" b="-100000"/>
            </a:gra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10207" y="6242280"/>
            <a:ext cx="10543593" cy="0"/>
          </a:xfrm>
          <a:prstGeom prst="line">
            <a:avLst/>
          </a:prstGeom>
          <a:ln>
            <a:solidFill>
              <a:srgbClr val="8530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BE4B53A-0319-8A43-8B7B-7E1EFB74F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19155" r="3419" b="20315"/>
          <a:stretch/>
        </p:blipFill>
        <p:spPr>
          <a:xfrm>
            <a:off x="10122482" y="99474"/>
            <a:ext cx="2069518" cy="599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B0B450-FE2D-A548-A1CF-2C87B604D7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6785" y="-574439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65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A3393"/>
        </a:buClr>
        <a:buFont typeface="Wingdings 3" panose="05040102010807070707" pitchFamily="18" charset="2"/>
        <a:buChar char="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3393"/>
        </a:buClr>
        <a:buFont typeface="Wingdings 3" panose="05040102010807070707" pitchFamily="18" charset="2"/>
        <a:buChar char="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3393"/>
        </a:buClr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tags" Target="../tags/tag25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6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tags" Target="../tags/tag27.xml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tags" Target="../tags/tag26.xml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tags" Target="../tags/tag30.xml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71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tags" Target="../tags/tag32.xml"/><Relationship Id="rId10" Type="http://schemas.openxmlformats.org/officeDocument/2006/relationships/image" Target="../media/image13.png"/><Relationship Id="rId4" Type="http://schemas.openxmlformats.org/officeDocument/2006/relationships/tags" Target="../tags/tag31.xml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tags" Target="../tags/tag35.xml"/><Relationship Id="rId7" Type="http://schemas.openxmlformats.org/officeDocument/2006/relationships/image" Target="../media/image75.png"/><Relationship Id="rId12" Type="http://schemas.openxmlformats.org/officeDocument/2006/relationships/image" Target="../media/image50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7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8.png"/><Relationship Id="rId4" Type="http://schemas.openxmlformats.org/officeDocument/2006/relationships/tags" Target="../tags/tag36.xml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0.pn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41.xml"/><Relationship Id="rId7" Type="http://schemas.openxmlformats.org/officeDocument/2006/relationships/image" Target="../media/image93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tags" Target="../tags/tag42.xml"/><Relationship Id="rId9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tags" Target="../tags/tag47.xml"/><Relationship Id="rId21" Type="http://schemas.openxmlformats.org/officeDocument/2006/relationships/image" Target="../media/image107.png"/><Relationship Id="rId7" Type="http://schemas.openxmlformats.org/officeDocument/2006/relationships/tags" Target="../tags/tag51.xml"/><Relationship Id="rId12" Type="http://schemas.openxmlformats.org/officeDocument/2006/relationships/notesSlide" Target="../notesSlides/notesSlide21.xml"/><Relationship Id="rId17" Type="http://schemas.openxmlformats.org/officeDocument/2006/relationships/image" Target="../media/image104.png"/><Relationship Id="rId2" Type="http://schemas.openxmlformats.org/officeDocument/2006/relationships/tags" Target="../tags/tag46.xml"/><Relationship Id="rId16" Type="http://schemas.openxmlformats.org/officeDocument/2006/relationships/image" Target="../media/image103.png"/><Relationship Id="rId20" Type="http://schemas.openxmlformats.org/officeDocument/2006/relationships/image" Target="../media/image16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9.xml"/><Relationship Id="rId15" Type="http://schemas.openxmlformats.org/officeDocument/2006/relationships/image" Target="../media/image102.png"/><Relationship Id="rId10" Type="http://schemas.openxmlformats.org/officeDocument/2006/relationships/tags" Target="../tags/tag54.xml"/><Relationship Id="rId19" Type="http://schemas.openxmlformats.org/officeDocument/2006/relationships/image" Target="../media/image106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image" Target="../media/image101.png"/><Relationship Id="rId22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57.xml"/><Relationship Id="rId7" Type="http://schemas.openxmlformats.org/officeDocument/2006/relationships/image" Target="../media/image105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9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1.png"/><Relationship Id="rId4" Type="http://schemas.openxmlformats.org/officeDocument/2006/relationships/tags" Target="../tags/tag58.xml"/><Relationship Id="rId9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16.png"/><Relationship Id="rId3" Type="http://schemas.openxmlformats.org/officeDocument/2006/relationships/tags" Target="../tags/tag6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6.png"/><Relationship Id="rId2" Type="http://schemas.openxmlformats.org/officeDocument/2006/relationships/tags" Target="../tags/tag60.xml"/><Relationship Id="rId16" Type="http://schemas.openxmlformats.org/officeDocument/2006/relationships/image" Target="../media/image117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114.png"/><Relationship Id="rId5" Type="http://schemas.openxmlformats.org/officeDocument/2006/relationships/tags" Target="../tags/tag63.xml"/><Relationship Id="rId15" Type="http://schemas.openxmlformats.org/officeDocument/2006/relationships/image" Target="../media/image116.png"/><Relationship Id="rId10" Type="http://schemas.openxmlformats.org/officeDocument/2006/relationships/image" Target="../media/image113.png"/><Relationship Id="rId4" Type="http://schemas.openxmlformats.org/officeDocument/2006/relationships/tags" Target="../tags/tag62.xml"/><Relationship Id="rId9" Type="http://schemas.openxmlformats.org/officeDocument/2006/relationships/image" Target="../media/image112.png"/><Relationship Id="rId1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16.png"/><Relationship Id="rId5" Type="http://schemas.openxmlformats.org/officeDocument/2006/relationships/image" Target="../media/image16.png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120.png"/><Relationship Id="rId5" Type="http://schemas.openxmlformats.org/officeDocument/2006/relationships/hyperlink" Target="https://ocw.mit.edu/courses/18-06-linear-algebra-spring-2010/resources/lecture-26-complex-matrices-fast-fourier-transform/" TargetMode="External"/><Relationship Id="rId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8.gif"/><Relationship Id="rId11" Type="http://schemas.openxmlformats.org/officeDocument/2006/relationships/image" Target="../media/image29.png"/><Relationship Id="rId5" Type="http://schemas.openxmlformats.org/officeDocument/2006/relationships/image" Target="../media/image88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90.pn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tags" Target="../tags/tag71.xml"/><Relationship Id="rId16" Type="http://schemas.openxmlformats.org/officeDocument/2006/relationships/image" Target="../media/image130.pn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image" Target="../media/image125.png"/><Relationship Id="rId5" Type="http://schemas.openxmlformats.org/officeDocument/2006/relationships/tags" Target="../tags/tag74.xml"/><Relationship Id="rId15" Type="http://schemas.openxmlformats.org/officeDocument/2006/relationships/image" Target="../media/image129.png"/><Relationship Id="rId10" Type="http://schemas.openxmlformats.org/officeDocument/2006/relationships/notesSlide" Target="../notesSlides/notesSlide26.xml"/><Relationship Id="rId19" Type="http://schemas.openxmlformats.org/officeDocument/2006/relationships/image" Target="../media/image120.png"/><Relationship Id="rId4" Type="http://schemas.openxmlformats.org/officeDocument/2006/relationships/tags" Target="../tags/tag73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notesSlide" Target="../notesSlides/notesSlide27.xml"/><Relationship Id="rId18" Type="http://schemas.openxmlformats.org/officeDocument/2006/relationships/image" Target="../media/image136.png"/><Relationship Id="rId3" Type="http://schemas.openxmlformats.org/officeDocument/2006/relationships/tags" Target="../tags/tag80.xml"/><Relationship Id="rId21" Type="http://schemas.openxmlformats.org/officeDocument/2006/relationships/image" Target="../media/image131.png"/><Relationship Id="rId7" Type="http://schemas.openxmlformats.org/officeDocument/2006/relationships/tags" Target="../tags/tag8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35.png"/><Relationship Id="rId2" Type="http://schemas.openxmlformats.org/officeDocument/2006/relationships/tags" Target="../tags/tag79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image" Target="../media/image139.png"/><Relationship Id="rId5" Type="http://schemas.openxmlformats.org/officeDocument/2006/relationships/tags" Target="../tags/tag82.xml"/><Relationship Id="rId15" Type="http://schemas.openxmlformats.org/officeDocument/2006/relationships/image" Target="../media/image133.png"/><Relationship Id="rId23" Type="http://schemas.openxmlformats.org/officeDocument/2006/relationships/image" Target="../media/image129.png"/><Relationship Id="rId10" Type="http://schemas.openxmlformats.org/officeDocument/2006/relationships/tags" Target="../tags/tag87.xml"/><Relationship Id="rId19" Type="http://schemas.openxmlformats.org/officeDocument/2006/relationships/image" Target="../media/image137.png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image" Target="../media/image125.png"/><Relationship Id="rId22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tags" Target="../tags/tag91.xml"/><Relationship Id="rId7" Type="http://schemas.openxmlformats.org/officeDocument/2006/relationships/notesSlide" Target="../notesSlides/notesSlide28.xml"/><Relationship Id="rId12" Type="http://schemas.openxmlformats.org/officeDocument/2006/relationships/image" Target="../media/image14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7.png"/><Relationship Id="rId5" Type="http://schemas.openxmlformats.org/officeDocument/2006/relationships/tags" Target="../tags/tag93.xml"/><Relationship Id="rId10" Type="http://schemas.openxmlformats.org/officeDocument/2006/relationships/image" Target="../media/image142.png"/><Relationship Id="rId4" Type="http://schemas.openxmlformats.org/officeDocument/2006/relationships/tags" Target="../tags/tag92.xml"/><Relationship Id="rId9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13" Type="http://schemas.openxmlformats.org/officeDocument/2006/relationships/image" Target="../media/image141.png"/><Relationship Id="rId3" Type="http://schemas.openxmlformats.org/officeDocument/2006/relationships/tags" Target="../tags/tag9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6.png"/><Relationship Id="rId2" Type="http://schemas.openxmlformats.org/officeDocument/2006/relationships/tags" Target="../tags/tag95.xml"/><Relationship Id="rId16" Type="http://schemas.openxmlformats.org/officeDocument/2006/relationships/image" Target="../media/image142.png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45.png"/><Relationship Id="rId5" Type="http://schemas.openxmlformats.org/officeDocument/2006/relationships/tags" Target="../tags/tag98.xml"/><Relationship Id="rId15" Type="http://schemas.openxmlformats.org/officeDocument/2006/relationships/image" Target="../media/image122.jpeg"/><Relationship Id="rId10" Type="http://schemas.openxmlformats.org/officeDocument/2006/relationships/image" Target="../media/image96.png"/><Relationship Id="rId4" Type="http://schemas.openxmlformats.org/officeDocument/2006/relationships/tags" Target="../tags/tag97.xml"/><Relationship Id="rId9" Type="http://schemas.openxmlformats.org/officeDocument/2006/relationships/image" Target="../media/image144.png"/><Relationship Id="rId1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41.png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6.png"/><Relationship Id="rId2" Type="http://schemas.openxmlformats.org/officeDocument/2006/relationships/tags" Target="../tags/tag3.xml"/><Relationship Id="rId16" Type="http://schemas.openxmlformats.org/officeDocument/2006/relationships/image" Target="../media/image21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tags" Target="../tags/tag5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tags" Target="../tags/tag12.xml"/><Relationship Id="rId21" Type="http://schemas.openxmlformats.org/officeDocument/2006/relationships/image" Target="../media/image45.png"/><Relationship Id="rId7" Type="http://schemas.openxmlformats.org/officeDocument/2006/relationships/tags" Target="../tags/tag16.xml"/><Relationship Id="rId12" Type="http://schemas.openxmlformats.org/officeDocument/2006/relationships/notesSlide" Target="../notesSlides/notesSlide9.xml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tags" Target="../tags/tag11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48.png"/><Relationship Id="rId5" Type="http://schemas.openxmlformats.org/officeDocument/2006/relationships/tags" Target="../tags/tag14.xml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tags" Target="../tags/tag19.xml"/><Relationship Id="rId19" Type="http://schemas.openxmlformats.org/officeDocument/2006/relationships/image" Target="../media/image43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640" y="459243"/>
            <a:ext cx="8367451" cy="1130300"/>
          </a:xfrm>
        </p:spPr>
        <p:txBody>
          <a:bodyPr>
            <a:noAutofit/>
          </a:bodyPr>
          <a:lstStyle/>
          <a:p>
            <a:pPr algn="ctr"/>
            <a:r>
              <a:rPr lang="en-AU" sz="3600">
                <a:solidFill>
                  <a:srgbClr val="563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Fourier Transform (FFT):</a:t>
            </a:r>
            <a:br>
              <a:rPr lang="en-AU" sz="3600">
                <a:solidFill>
                  <a:srgbClr val="563B8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3600">
                <a:solidFill>
                  <a:srgbClr val="563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engineers in the making</a:t>
            </a:r>
            <a:endParaRPr lang="en-AU" sz="3600" dirty="0">
              <a:solidFill>
                <a:srgbClr val="563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2052" y="3416394"/>
            <a:ext cx="9222960" cy="23321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63B87"/>
                </a:solidFill>
              </a:rPr>
              <a:t>Dr. Xiao Guo</a:t>
            </a:r>
          </a:p>
          <a:p>
            <a:endParaRPr lang="en-US" dirty="0">
              <a:solidFill>
                <a:srgbClr val="563B87"/>
              </a:solidFill>
            </a:endParaRPr>
          </a:p>
          <a:p>
            <a:r>
              <a:rPr lang="en-US" dirty="0">
                <a:solidFill>
                  <a:srgbClr val="563B87"/>
                </a:solidFill>
              </a:rPr>
              <a:t>School of EECS,</a:t>
            </a:r>
          </a:p>
          <a:p>
            <a:r>
              <a:rPr lang="en-US" dirty="0">
                <a:solidFill>
                  <a:srgbClr val="563B87"/>
                </a:solidFill>
              </a:rPr>
              <a:t>The University of Queensland,</a:t>
            </a:r>
          </a:p>
          <a:p>
            <a:r>
              <a:rPr lang="en-US" dirty="0">
                <a:solidFill>
                  <a:srgbClr val="563B87"/>
                </a:solidFill>
              </a:rPr>
              <a:t>Brisbane, Australia.</a:t>
            </a:r>
            <a:endParaRPr lang="en-AU" dirty="0">
              <a:solidFill>
                <a:srgbClr val="563B87"/>
              </a:solidFill>
            </a:endParaRPr>
          </a:p>
          <a:p>
            <a:endParaRPr lang="en-AU" dirty="0">
              <a:solidFill>
                <a:srgbClr val="563B8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69215-5218-3147-B9C9-85C3FF5F456D}"/>
              </a:ext>
            </a:extLst>
          </p:cNvPr>
          <p:cNvSpPr txBox="1"/>
          <p:nvPr/>
        </p:nvSpPr>
        <p:spPr>
          <a:xfrm>
            <a:off x="9248640" y="6473019"/>
            <a:ext cx="294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63B87"/>
                </a:solidFill>
              </a:rPr>
              <a:t>E-mail:  </a:t>
            </a:r>
            <a:r>
              <a:rPr lang="en-US" dirty="0">
                <a:solidFill>
                  <a:srgbClr val="563B87"/>
                </a:solidFill>
              </a:rPr>
              <a:t>xiao.guo@uq.edu.au</a:t>
            </a:r>
          </a:p>
        </p:txBody>
      </p:sp>
      <p:pic>
        <p:nvPicPr>
          <p:cNvPr id="13" name="Picture 12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83E04D1B-C581-C038-4858-5A62C3870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9" t="4822" r="34212" b="40086"/>
          <a:stretch>
            <a:fillRect/>
          </a:stretch>
        </p:blipFill>
        <p:spPr>
          <a:xfrm>
            <a:off x="10400506" y="1553617"/>
            <a:ext cx="1641854" cy="1862777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135FD0-7CDF-E299-442E-9A0194047FEA}"/>
              </a:ext>
            </a:extLst>
          </p:cNvPr>
          <p:cNvSpPr txBox="1"/>
          <p:nvPr/>
        </p:nvSpPr>
        <p:spPr>
          <a:xfrm>
            <a:off x="0" y="6488668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2026 July 14 at UQ</a:t>
            </a:r>
          </a:p>
        </p:txBody>
      </p:sp>
    </p:spTree>
    <p:extLst>
      <p:ext uri="{BB962C8B-B14F-4D97-AF65-F5344CB8AC3E}">
        <p14:creationId xmlns:p14="http://schemas.microsoft.com/office/powerpoint/2010/main" val="394593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804C0-800F-A1E4-1B1F-EE81B893A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199F-DAB6-AE41-90DB-8A3A0DE31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Why FFT is called fast FT?</a:t>
            </a:r>
          </a:p>
        </p:txBody>
      </p:sp>
      <p:sp>
        <p:nvSpPr>
          <p:cNvPr id="3" name="Content Placeholder 2 1">
            <a:extLst>
              <a:ext uri="{FF2B5EF4-FFF2-40B4-BE49-F238E27FC236}">
                <a16:creationId xmlns:a16="http://schemas.microsoft.com/office/drawing/2014/main" id="{04C8EFA0-15D1-AEA6-E63F-67DF0A431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53" y="5260624"/>
            <a:ext cx="7048500" cy="501650"/>
          </a:xfrm>
        </p:spPr>
        <p:txBody>
          <a:bodyPr>
            <a:normAutofit/>
          </a:bodyPr>
          <a:lstStyle/>
          <a:p>
            <a:r>
              <a:rPr lang="en-US" sz="2400"/>
              <a:t>FFT </a:t>
            </a:r>
            <a:r>
              <a:rPr lang="en-US" sz="2400">
                <a:solidFill>
                  <a:srgbClr val="1309E1"/>
                </a:solidFill>
              </a:rPr>
              <a:t>drops the number of multiplications</a:t>
            </a:r>
            <a:r>
              <a:rPr lang="en-US" sz="240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6A799-097C-731A-6491-702C977A6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10</a:t>
            </a:fld>
            <a:endParaRPr lang="en-AU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27A7E4F-742D-1977-67CC-5C110F455844}"/>
              </a:ext>
            </a:extLst>
          </p:cNvPr>
          <p:cNvGrpSpPr/>
          <p:nvPr/>
        </p:nvGrpSpPr>
        <p:grpSpPr>
          <a:xfrm>
            <a:off x="6588537" y="5271990"/>
            <a:ext cx="4441444" cy="461665"/>
            <a:chOff x="6310884" y="5240349"/>
            <a:chExt cx="4441444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F0F889-1E82-BC78-B078-D50FC44D9EB0}"/>
                </a:ext>
              </a:extLst>
            </p:cNvPr>
            <p:cNvSpPr txBox="1"/>
            <p:nvPr/>
          </p:nvSpPr>
          <p:spPr>
            <a:xfrm>
              <a:off x="7416800" y="5240349"/>
              <a:ext cx="15621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drops to</a:t>
              </a:r>
            </a:p>
          </p:txBody>
        </p:sp>
        <p:pic>
          <p:nvPicPr>
            <p:cNvPr id="44" name="Picture 43" descr="\input{Definitions.tex}&#10;\usepackage{xcolor}&#10;\begin{document}&#10;\begin{equation*}&#10;{\color{black} \mathcal{O}(N^2)}&#10;\end{equation*}&#10;\end{document}&#10;" title="IguanaTex Picture Display">
              <a:extLst>
                <a:ext uri="{FF2B5EF4-FFF2-40B4-BE49-F238E27FC236}">
                  <a16:creationId xmlns:a16="http://schemas.microsoft.com/office/drawing/2014/main" id="{AF464828-6434-9879-D427-405603716DD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884" y="5268406"/>
              <a:ext cx="1063752" cy="429768"/>
            </a:xfrm>
            <a:prstGeom prst="rect">
              <a:avLst/>
            </a:prstGeom>
          </p:spPr>
        </p:pic>
        <p:pic>
          <p:nvPicPr>
            <p:cNvPr id="48" name="Picture 47" descr="\input{Definitions.tex}&#10;\usepackage{xcolor}&#10;\begin{document}&#10;\begin{equation*}&#10;{\color{blue} \mathcal{O}(N\log_{2}N)}&#10;\end{equation*}&#10;\end{document}&#10;" title="IguanaTex Picture Display">
              <a:extLst>
                <a:ext uri="{FF2B5EF4-FFF2-40B4-BE49-F238E27FC236}">
                  <a16:creationId xmlns:a16="http://schemas.microsoft.com/office/drawing/2014/main" id="{627A40CC-B4ED-E15B-D441-0C31B44C2D4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2360" y="5298086"/>
              <a:ext cx="2029968" cy="38100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CB5E529-8BD0-D935-1A93-815BF3703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01" y="1284573"/>
            <a:ext cx="6221842" cy="3796378"/>
          </a:xfrm>
          <a:prstGeom prst="rect">
            <a:avLst/>
          </a:prstGeom>
        </p:spPr>
      </p:pic>
      <p:pic>
        <p:nvPicPr>
          <p:cNvPr id="51" name="Picture 50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9A6BD163-2960-6CF3-224E-CBB89C934A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3" y="1162637"/>
            <a:ext cx="4185838" cy="417078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D99175E-EBB3-1A24-3E74-159B3C6F002A}"/>
              </a:ext>
            </a:extLst>
          </p:cNvPr>
          <p:cNvSpPr txBox="1"/>
          <p:nvPr/>
        </p:nvSpPr>
        <p:spPr>
          <a:xfrm>
            <a:off x="1448648" y="6323468"/>
            <a:ext cx="10815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most of your cases, you will call libraries, no need to implement from scratch (except for fun)</a:t>
            </a:r>
          </a:p>
        </p:txBody>
      </p:sp>
    </p:spTree>
    <p:extLst>
      <p:ext uri="{BB962C8B-B14F-4D97-AF65-F5344CB8AC3E}">
        <p14:creationId xmlns:p14="http://schemas.microsoft.com/office/powerpoint/2010/main" val="10050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3C82B-3106-281A-3343-9F11751C4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8FDE-2F33-150A-41E1-60F3A3AB6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62" y="365124"/>
            <a:ext cx="9740900" cy="739775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FFT can be slow </a:t>
            </a:r>
            <a:r>
              <a:rPr lang="en-US" sz="3000">
                <a:sym typeface="Wingdings" pitchFamily="2" charset="2"/>
              </a:rPr>
              <a:t> </a:t>
            </a:r>
            <a:r>
              <a:rPr lang="en-US" sz="3000">
                <a:solidFill>
                  <a:srgbClr val="1309E1"/>
                </a:solidFill>
                <a:sym typeface="Wingdings" pitchFamily="2" charset="2"/>
              </a:rPr>
              <a:t>zero padding </a:t>
            </a:r>
            <a:r>
              <a:rPr lang="en-US" sz="3000">
                <a:sym typeface="Wingdings" pitchFamily="2" charset="2"/>
              </a:rPr>
              <a:t>signal length to 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1E88B-8318-9ED6-7DB7-88FF9E60C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11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93D8A3-3CA1-013C-5F8E-441811A28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564" y="1113072"/>
            <a:ext cx="8783395" cy="4742294"/>
          </a:xfrm>
          <a:prstGeom prst="rect">
            <a:avLst/>
          </a:prstGeom>
        </p:spPr>
      </p:pic>
      <p:pic>
        <p:nvPicPr>
          <p:cNvPr id="20" name="Picture 19" descr="\input{Definitions.tex}&#10;\usepackage{xcolor}&#10;\begin{document}&#10;\begin{equation*}&#10;{\color{blue} 2^{n}}&#10;\end{equation*}&#10;\end{document}&#10;" title="IguanaTex Picture Display">
            <a:extLst>
              <a:ext uri="{FF2B5EF4-FFF2-40B4-BE49-F238E27FC236}">
                <a16:creationId xmlns:a16="http://schemas.microsoft.com/office/drawing/2014/main" id="{9FC9E6AF-B40E-26DF-F8D0-DA35A8C8EC2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76" y="585151"/>
            <a:ext cx="347472" cy="274320"/>
          </a:xfrm>
          <a:prstGeom prst="rect">
            <a:avLst/>
          </a:prstGeom>
        </p:spPr>
      </p:pic>
      <p:sp>
        <p:nvSpPr>
          <p:cNvPr id="15" name="Content Placeholder 2 1">
            <a:extLst>
              <a:ext uri="{FF2B5EF4-FFF2-40B4-BE49-F238E27FC236}">
                <a16:creationId xmlns:a16="http://schemas.microsoft.com/office/drawing/2014/main" id="{2348AC52-C215-9AC6-A2C4-6B6BE2662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114" y="4597400"/>
            <a:ext cx="4399745" cy="501650"/>
          </a:xfrm>
        </p:spPr>
        <p:txBody>
          <a:bodyPr>
            <a:normAutofit/>
          </a:bodyPr>
          <a:lstStyle/>
          <a:p>
            <a:r>
              <a:rPr lang="en-US" sz="1800"/>
              <a:t>Pad your time-domain signal with zeros</a:t>
            </a:r>
          </a:p>
        </p:txBody>
      </p:sp>
      <p:sp>
        <p:nvSpPr>
          <p:cNvPr id="18" name="Content Placeholder 2 2">
            <a:extLst>
              <a:ext uri="{FF2B5EF4-FFF2-40B4-BE49-F238E27FC236}">
                <a16:creationId xmlns:a16="http://schemas.microsoft.com/office/drawing/2014/main" id="{AABC6F22-39D2-AE3D-5A0C-3EE82644DBC0}"/>
              </a:ext>
            </a:extLst>
          </p:cNvPr>
          <p:cNvSpPr txBox="1">
            <a:spLocks/>
          </p:cNvSpPr>
          <p:nvPr/>
        </p:nvSpPr>
        <p:spPr>
          <a:xfrm>
            <a:off x="2209800" y="5767028"/>
            <a:ext cx="9232900" cy="1151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Make a signal's length a power of two? </a:t>
            </a:r>
          </a:p>
          <a:p>
            <a:r>
              <a:rPr lang="en-US" sz="2200">
                <a:solidFill>
                  <a:srgbClr val="1309E1"/>
                </a:solidFill>
              </a:rPr>
              <a:t>Modern FFT implementation handles non-power-of-two and prime lengths automatically</a:t>
            </a:r>
            <a:r>
              <a:rPr lang="en-US" sz="2200"/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7115DD-2FE3-5E4E-5704-F95B9B42B9F3}"/>
              </a:ext>
            </a:extLst>
          </p:cNvPr>
          <p:cNvSpPr txBox="1"/>
          <p:nvPr/>
        </p:nvSpPr>
        <p:spPr>
          <a:xfrm>
            <a:off x="9811155" y="735011"/>
            <a:ext cx="238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 will see why in p.22</a:t>
            </a:r>
          </a:p>
        </p:txBody>
      </p:sp>
    </p:spTree>
    <p:extLst>
      <p:ext uri="{BB962C8B-B14F-4D97-AF65-F5344CB8AC3E}">
        <p14:creationId xmlns:p14="http://schemas.microsoft.com/office/powerpoint/2010/main" val="4091716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CD745-2200-CC43-AEC6-35550AB18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8B66-630A-6BC4-02F2-FBA5F288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351" y="371564"/>
            <a:ext cx="9161051" cy="739775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rgbClr val="1309E1"/>
                </a:solidFill>
                <a:sym typeface="Wingdings" pitchFamily="2" charset="2"/>
              </a:rPr>
              <a:t>Zero padding </a:t>
            </a:r>
            <a:r>
              <a:rPr lang="en-US" sz="3000">
                <a:sym typeface="Wingdings" pitchFamily="2" charset="2"/>
              </a:rPr>
              <a:t>can interpolate the frequency spectrum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24CEB-A08E-2E44-2A92-F2DF57D0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12</a:t>
            </a:fld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1EDB6C-186A-0FEA-257B-32DE69D3B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208970"/>
            <a:ext cx="11734801" cy="45560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95CD7-E0B2-F264-022B-BD25A402A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2900" y="6288087"/>
            <a:ext cx="10731500" cy="501650"/>
          </a:xfrm>
        </p:spPr>
        <p:txBody>
          <a:bodyPr>
            <a:noAutofit/>
          </a:bodyPr>
          <a:lstStyle/>
          <a:p>
            <a:r>
              <a:rPr lang="en-US" sz="2200"/>
              <a:t>Zero padding creates more frequency bins (visually smooths the plot)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87DEAA-8FA7-362C-22FF-E907B8038419}"/>
              </a:ext>
            </a:extLst>
          </p:cNvPr>
          <p:cNvSpPr txBox="1">
            <a:spLocks/>
          </p:cNvSpPr>
          <p:nvPr/>
        </p:nvSpPr>
        <p:spPr>
          <a:xfrm>
            <a:off x="1637149" y="5820569"/>
            <a:ext cx="1032625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Easier to identify the highest peak of an isolated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9A22E-87F0-9C51-26E2-86955242C61D}"/>
              </a:ext>
            </a:extLst>
          </p:cNvPr>
          <p:cNvSpPr txBox="1"/>
          <p:nvPr/>
        </p:nvSpPr>
        <p:spPr>
          <a:xfrm>
            <a:off x="6467728" y="2336524"/>
            <a:ext cx="5495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1309E1"/>
                </a:solidFill>
              </a:rPr>
              <a:t>Note: not increase actual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1395304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6274F-121D-2030-07E5-703C9723A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FFT can give wrong information – </a:t>
            </a:r>
            <a:r>
              <a:rPr lang="en-US" sz="3000">
                <a:solidFill>
                  <a:srgbClr val="1309E1"/>
                </a:solidFill>
              </a:rPr>
              <a:t>sampling matters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FC281-0363-B9C7-F41D-744631F7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13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978A7-0C9C-5ED0-E9D1-ED8B8B67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1140103"/>
            <a:ext cx="9690100" cy="5717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CC775-5D6A-97F4-6EB0-82F1A1FCE7CE}"/>
              </a:ext>
            </a:extLst>
          </p:cNvPr>
          <p:cNvSpPr txBox="1"/>
          <p:nvPr/>
        </p:nvSpPr>
        <p:spPr>
          <a:xfrm>
            <a:off x="38100" y="1140103"/>
            <a:ext cx="3144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>
                <a:solidFill>
                  <a:srgbClr val="1309E1"/>
                </a:solidFill>
              </a:rPr>
              <a:t>Nyquist sampling theorem:</a:t>
            </a:r>
          </a:p>
          <a:p>
            <a:r>
              <a:rPr lang="en-AU"/>
              <a:t>Use 2B Hz to sample B 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5E61E-F587-6ED5-1C8F-121FC821F0AA}"/>
              </a:ext>
            </a:extLst>
          </p:cNvPr>
          <p:cNvSpPr txBox="1"/>
          <p:nvPr/>
        </p:nvSpPr>
        <p:spPr>
          <a:xfrm>
            <a:off x="38100" y="2217161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>
                <a:solidFill>
                  <a:srgbClr val="FF0000"/>
                </a:solidFill>
              </a:rPr>
              <a:t>Antialising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780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EF7A8-D276-47C5-2F46-E9FD0E8E7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FC6B-2492-1A2F-5F42-DA0BF1F1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Application: </a:t>
            </a:r>
            <a:r>
              <a:rPr lang="en-US" sz="2800" dirty="0"/>
              <a:t>Audio and Speech processing</a:t>
            </a: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159DC-7026-D1C9-3B89-B5BF003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14</a:t>
            </a:fld>
            <a:endParaRPr lang="en-AU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BFD7535-4594-91AC-5553-B06F1FB9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46" y="2118928"/>
            <a:ext cx="4272470" cy="26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8590E-E7FE-446F-5439-1DF7CB3DE9B8}"/>
              </a:ext>
            </a:extLst>
          </p:cNvPr>
          <p:cNvSpPr txBox="1"/>
          <p:nvPr/>
        </p:nvSpPr>
        <p:spPr>
          <a:xfrm>
            <a:off x="4166572" y="1104900"/>
            <a:ext cx="35621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noise cancelling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BEA22-13C8-D9A7-9C0C-A35179F705BC}"/>
              </a:ext>
            </a:extLst>
          </p:cNvPr>
          <p:cNvSpPr txBox="1"/>
          <p:nvPr/>
        </p:nvSpPr>
        <p:spPr>
          <a:xfrm>
            <a:off x="2209800" y="6858000"/>
            <a:ext cx="806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Have an animated step by step – struggled face to smile face in working environment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FA767C-593A-8C0F-8DBC-FD6C2490F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37" y="1691765"/>
            <a:ext cx="3359577" cy="3668041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3629EED1-20B7-8BF6-3384-B84EBF9B6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4B8BC-0A3A-870D-916A-492767E09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848" y="1691765"/>
            <a:ext cx="3283952" cy="361366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C95594E-9673-B215-3A73-0349DE798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800" y="5438987"/>
            <a:ext cx="9753600" cy="780837"/>
          </a:xfrm>
        </p:spPr>
        <p:txBody>
          <a:bodyPr>
            <a:noAutofit/>
          </a:bodyPr>
          <a:lstStyle/>
          <a:p>
            <a:r>
              <a:rPr lang="en-US" sz="2200"/>
              <a:t>FFT converts the signal into individual frequency components, so we can find a way to cancel 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22258-B1EB-8D9E-4C2C-51774074E92A}"/>
              </a:ext>
            </a:extLst>
          </p:cNvPr>
          <p:cNvSpPr txBox="1"/>
          <p:nvPr/>
        </p:nvSpPr>
        <p:spPr>
          <a:xfrm>
            <a:off x="446240" y="7227332"/>
            <a:ext cx="3527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Play the audio signal – how it works</a:t>
            </a:r>
          </a:p>
          <a:p>
            <a:r>
              <a:rPr lang="en-US"/>
              <a:t>(high-pith noise)</a:t>
            </a:r>
          </a:p>
        </p:txBody>
      </p:sp>
    </p:spTree>
    <p:extLst>
      <p:ext uri="{BB962C8B-B14F-4D97-AF65-F5344CB8AC3E}">
        <p14:creationId xmlns:p14="http://schemas.microsoft.com/office/powerpoint/2010/main" val="2288854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D733B-17BD-3A2D-E691-D087CB7F8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9C66-523D-ABFD-104B-A7F9C7D2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Application: </a:t>
            </a:r>
            <a:r>
              <a:rPr lang="en-US" sz="2800" dirty="0"/>
              <a:t>Audio and Speech processing</a:t>
            </a: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55534-723C-C2C3-B0E1-10994D03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15</a:t>
            </a:fld>
            <a:endParaRPr lang="en-AU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335E3C5-FB75-4509-2C9B-2E9558253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7" y="2925135"/>
            <a:ext cx="4272470" cy="26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93AA95-23A9-FAE5-8A06-B55DF39CA67D}"/>
              </a:ext>
            </a:extLst>
          </p:cNvPr>
          <p:cNvSpPr txBox="1"/>
          <p:nvPr/>
        </p:nvSpPr>
        <p:spPr>
          <a:xfrm>
            <a:off x="4166572" y="1104900"/>
            <a:ext cx="35621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noise cancelling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D647B-5BBD-9981-5BCD-74EBA510B39F}"/>
              </a:ext>
            </a:extLst>
          </p:cNvPr>
          <p:cNvSpPr txBox="1"/>
          <p:nvPr/>
        </p:nvSpPr>
        <p:spPr>
          <a:xfrm>
            <a:off x="2209800" y="6858000"/>
            <a:ext cx="806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Have an animated step by step – struggled face to smile face in working environment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3AF2D2-2C28-2DC0-038A-60954C992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1187900"/>
            <a:ext cx="1591142" cy="1737235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B508F016-223A-6783-0D13-219BD9BCB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A3428A-1908-00F1-1370-1675AA5F31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012" y="1204678"/>
            <a:ext cx="1563481" cy="172045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C235AC-D055-79BB-A2A2-CF16D4B59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800" y="5611517"/>
            <a:ext cx="9753600" cy="780837"/>
          </a:xfrm>
        </p:spPr>
        <p:txBody>
          <a:bodyPr>
            <a:noAutofit/>
          </a:bodyPr>
          <a:lstStyle/>
          <a:p>
            <a:r>
              <a:rPr lang="en-US" sz="2200"/>
              <a:t>FFT converts the signal into individual frequency components, so we can find a way to cancel 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F4C54A-0B74-7B9E-2372-F6A555A9A976}"/>
              </a:ext>
            </a:extLst>
          </p:cNvPr>
          <p:cNvSpPr txBox="1"/>
          <p:nvPr/>
        </p:nvSpPr>
        <p:spPr>
          <a:xfrm>
            <a:off x="7184760" y="1867690"/>
            <a:ext cx="41045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1D Temporal-changing Signals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BE6D964-207D-A69C-D42E-47DBF0748FF5}"/>
              </a:ext>
            </a:extLst>
          </p:cNvPr>
          <p:cNvSpPr/>
          <p:nvPr/>
        </p:nvSpPr>
        <p:spPr>
          <a:xfrm>
            <a:off x="8407933" y="2852178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FF6B72"/>
              </a:gs>
              <a:gs pos="47000">
                <a:srgbClr val="7030A0">
                  <a:lumMod val="30540"/>
                  <a:lumOff val="69460"/>
                </a:srgb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rgbClr val="99B85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 descr="\input{Definitions.tex}&#10;\usepackage{xcolor}&#10;\begin{document}&#10;\begin{equation*}&#10;{\color{black} \mathcal{FFT}}&#10;\end{equation*}&#10;\end{document}&#10;" title="IguanaTex Picture Display">
            <a:extLst>
              <a:ext uri="{FF2B5EF4-FFF2-40B4-BE49-F238E27FC236}">
                <a16:creationId xmlns:a16="http://schemas.microsoft.com/office/drawing/2014/main" id="{B368D0F8-8819-D292-0EA7-65ABC8B88A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686" y="2591266"/>
            <a:ext cx="683971" cy="219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737235-EE30-BDE8-C069-35BDFEC0CF6E}"/>
              </a:ext>
            </a:extLst>
          </p:cNvPr>
          <p:cNvSpPr txBox="1"/>
          <p:nvPr/>
        </p:nvSpPr>
        <p:spPr>
          <a:xfrm>
            <a:off x="9386849" y="2446527"/>
            <a:ext cx="26981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temporal  frequency </a:t>
            </a:r>
          </a:p>
        </p:txBody>
      </p:sp>
      <p:pic>
        <p:nvPicPr>
          <p:cNvPr id="32" name="Picture 31" descr="\input{Definitions.tex}&#10;\usepackage{xcolor}&#10;\begin{document}&#10;\begin{equation*}&#10;{\color{black} \omega}&#10;\end{equation*}&#10;\end{document}&#10;" title="IguanaTex Picture Display">
            <a:extLst>
              <a:ext uri="{FF2B5EF4-FFF2-40B4-BE49-F238E27FC236}">
                <a16:creationId xmlns:a16="http://schemas.microsoft.com/office/drawing/2014/main" id="{B2CD15B6-1C59-228C-E08F-82B55BFDD1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370" y="3063300"/>
            <a:ext cx="198120" cy="147930"/>
          </a:xfrm>
          <a:prstGeom prst="rect">
            <a:avLst/>
          </a:prstGeom>
        </p:spPr>
      </p:pic>
      <p:pic>
        <p:nvPicPr>
          <p:cNvPr id="21" name="Picture 20" descr="\input{Definitions.tex}&#10;\usepackage{xcolor}&#10;\begin{document}&#10;\begin{equation*}&#10;{\color{black} t}&#10;\end{equation*}&#10;\end{document}&#10;" title="IguanaTex Picture Display">
            <a:extLst>
              <a:ext uri="{FF2B5EF4-FFF2-40B4-BE49-F238E27FC236}">
                <a16:creationId xmlns:a16="http://schemas.microsoft.com/office/drawing/2014/main" id="{FA1FF532-76C7-E882-0491-EAA2ADB010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26" y="2997840"/>
            <a:ext cx="103022" cy="2113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E86ABD-75F0-A850-EF04-C576853975CD}"/>
              </a:ext>
            </a:extLst>
          </p:cNvPr>
          <p:cNvSpPr/>
          <p:nvPr/>
        </p:nvSpPr>
        <p:spPr>
          <a:xfrm>
            <a:off x="6504317" y="1694935"/>
            <a:ext cx="5616890" cy="17631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81FC5F-127C-D5E7-8F2A-91E4ABB018C9}"/>
              </a:ext>
            </a:extLst>
          </p:cNvPr>
          <p:cNvSpPr txBox="1"/>
          <p:nvPr/>
        </p:nvSpPr>
        <p:spPr>
          <a:xfrm>
            <a:off x="6097011" y="2467458"/>
            <a:ext cx="26981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time domain </a:t>
            </a:r>
          </a:p>
        </p:txBody>
      </p:sp>
      <p:pic>
        <p:nvPicPr>
          <p:cNvPr id="40" name="Picture 39" descr="\input{Definitions.tex}&#10;\usepackage{xcolor}&#10;\begin{document}&#10;\begin{equation*}&#10;{\color{black} \omega = \frac{2\pi}{\textrm{Temporal Period}}}&#10;\end{equation*}&#10;\end{document}&#10;" title="IguanaTex Picture Display">
            <a:extLst>
              <a:ext uri="{FF2B5EF4-FFF2-40B4-BE49-F238E27FC236}">
                <a16:creationId xmlns:a16="http://schemas.microsoft.com/office/drawing/2014/main" id="{F3709BFD-D39B-ACD9-4CEF-E4B95C4874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03" y="3552871"/>
            <a:ext cx="2633066" cy="616916"/>
          </a:xfrm>
          <a:prstGeom prst="rect">
            <a:avLst/>
          </a:prstGeom>
        </p:spPr>
      </p:pic>
      <p:pic>
        <p:nvPicPr>
          <p:cNvPr id="47" name="Picture 46" descr="\input{Definitions.tex}&#10;\usepackage{xcolor}&#10;\begin{document}&#10;\begin{equation*}&#10;{\color{black} \omega = 2\pi {\color{red}f}}&#10;\end{equation*}&#10;\end{document}&#10;" title="IguanaTex Picture Display">
            <a:extLst>
              <a:ext uri="{FF2B5EF4-FFF2-40B4-BE49-F238E27FC236}">
                <a16:creationId xmlns:a16="http://schemas.microsoft.com/office/drawing/2014/main" id="{B6595A14-3E61-6E39-F402-6BE7D3EAD0F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100" y="4385531"/>
            <a:ext cx="1012546" cy="2525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587F625-D9D7-5116-E74A-354F159BFFC5}"/>
              </a:ext>
            </a:extLst>
          </p:cNvPr>
          <p:cNvSpPr txBox="1"/>
          <p:nvPr/>
        </p:nvSpPr>
        <p:spPr>
          <a:xfrm>
            <a:off x="10237053" y="469586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per sec</a:t>
            </a:r>
          </a:p>
        </p:txBody>
      </p:sp>
    </p:spTree>
    <p:extLst>
      <p:ext uri="{BB962C8B-B14F-4D97-AF65-F5344CB8AC3E}">
        <p14:creationId xmlns:p14="http://schemas.microsoft.com/office/powerpoint/2010/main" val="13301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 animBg="1"/>
      <p:bldP spid="7" grpId="0"/>
      <p:bldP spid="16" grpId="0" animBg="1"/>
      <p:bldP spid="17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5E492-34CF-6FCD-31A2-476E1362D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C09E5-3B94-F63E-86DB-4E1B6932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Application: Image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A5C0C-A792-C19D-27B7-E81D2E8B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44C3A-A1D2-8630-388C-5C5846329995}"/>
              </a:ext>
            </a:extLst>
          </p:cNvPr>
          <p:cNvSpPr txBox="1"/>
          <p:nvPr/>
        </p:nvSpPr>
        <p:spPr>
          <a:xfrm>
            <a:off x="7155685" y="6323467"/>
            <a:ext cx="46762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Fine features like edges, beard, etc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E4B54-AF95-762D-0B08-BB41A4686AE9}"/>
              </a:ext>
            </a:extLst>
          </p:cNvPr>
          <p:cNvSpPr txBox="1"/>
          <p:nvPr/>
        </p:nvSpPr>
        <p:spPr>
          <a:xfrm>
            <a:off x="1823982" y="6323467"/>
            <a:ext cx="35445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Remove background noise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DA6C14-A63B-ED79-9E19-F593E3B372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064" y="1534299"/>
            <a:ext cx="5975066" cy="4689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9B564A-C5F2-508A-B124-B390A44E4F3C}"/>
              </a:ext>
            </a:extLst>
          </p:cNvPr>
          <p:cNvSpPr txBox="1"/>
          <p:nvPr/>
        </p:nvSpPr>
        <p:spPr>
          <a:xfrm>
            <a:off x="749948" y="3767971"/>
            <a:ext cx="20056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Low-pass filter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2A634-44BB-3931-5332-DF160F355C2E}"/>
              </a:ext>
            </a:extLst>
          </p:cNvPr>
          <p:cNvSpPr txBox="1"/>
          <p:nvPr/>
        </p:nvSpPr>
        <p:spPr>
          <a:xfrm>
            <a:off x="3412038" y="3767972"/>
            <a:ext cx="2698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Filtered Image (x, 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B2E724-CE82-4663-3614-05565D6F5E22}"/>
              </a:ext>
            </a:extLst>
          </p:cNvPr>
          <p:cNvSpPr txBox="1"/>
          <p:nvPr/>
        </p:nvSpPr>
        <p:spPr>
          <a:xfrm>
            <a:off x="3891016" y="1163115"/>
            <a:ext cx="18771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FFT of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5DA22-7CE7-57A0-60DA-DDD71D956E74}"/>
              </a:ext>
            </a:extLst>
          </p:cNvPr>
          <p:cNvSpPr txBox="1"/>
          <p:nvPr/>
        </p:nvSpPr>
        <p:spPr>
          <a:xfrm>
            <a:off x="555421" y="1163114"/>
            <a:ext cx="2460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Noisy Image (x, y)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BF0F5F-899A-3E7D-BE54-A9B14A8608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7558"/>
          <a:stretch>
            <a:fillRect/>
          </a:stretch>
        </p:blipFill>
        <p:spPr>
          <a:xfrm>
            <a:off x="6262801" y="3767971"/>
            <a:ext cx="5858406" cy="23972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4A3B47-0383-CE38-C85A-43B1F85D2337}"/>
              </a:ext>
            </a:extLst>
          </p:cNvPr>
          <p:cNvSpPr txBox="1"/>
          <p:nvPr/>
        </p:nvSpPr>
        <p:spPr>
          <a:xfrm>
            <a:off x="9493825" y="3750718"/>
            <a:ext cx="2698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130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Filtered Image (x, 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4475BD-FEEB-EE8C-162F-93B216FA7F0E}"/>
              </a:ext>
            </a:extLst>
          </p:cNvPr>
          <p:cNvSpPr txBox="1"/>
          <p:nvPr/>
        </p:nvSpPr>
        <p:spPr>
          <a:xfrm>
            <a:off x="6674174" y="3767971"/>
            <a:ext cx="20681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130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High-pass filter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2DCF14-45C6-C849-0693-4F43E2C3C131}"/>
              </a:ext>
            </a:extLst>
          </p:cNvPr>
          <p:cNvSpPr txBox="1"/>
          <p:nvPr/>
        </p:nvSpPr>
        <p:spPr>
          <a:xfrm>
            <a:off x="8145615" y="1214305"/>
            <a:ext cx="23342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2D Static Images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363A7B-1924-6AD9-185B-9573AD688643}"/>
              </a:ext>
            </a:extLst>
          </p:cNvPr>
          <p:cNvSpPr txBox="1"/>
          <p:nvPr/>
        </p:nvSpPr>
        <p:spPr>
          <a:xfrm>
            <a:off x="6217782" y="1915369"/>
            <a:ext cx="26981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spatial domain 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5004C4F2-D837-8F56-1139-D4139807A730}"/>
              </a:ext>
            </a:extLst>
          </p:cNvPr>
          <p:cNvSpPr/>
          <p:nvPr/>
        </p:nvSpPr>
        <p:spPr>
          <a:xfrm>
            <a:off x="8731211" y="2300089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FF6B72"/>
              </a:gs>
              <a:gs pos="47000">
                <a:srgbClr val="7030A0">
                  <a:lumMod val="30540"/>
                  <a:lumOff val="69460"/>
                </a:srgb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rgbClr val="99B85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4" name="Picture 23" descr="\input{Definitions.tex}&#10;\usepackage{xcolor}&#10;\begin{document}&#10;\begin{equation*}&#10;{\color{black} \mathcal{FFT}}&#10;\end{equation*}&#10;\end{document}&#10;" title="IguanaTex Picture Display">
            <a:extLst>
              <a:ext uri="{FF2B5EF4-FFF2-40B4-BE49-F238E27FC236}">
                <a16:creationId xmlns:a16="http://schemas.microsoft.com/office/drawing/2014/main" id="{F39E155B-A85F-AF75-D0F2-4D09F442C9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64" y="2039177"/>
            <a:ext cx="683971" cy="2190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0732886-9727-B822-6E39-C0811D093459}"/>
              </a:ext>
            </a:extLst>
          </p:cNvPr>
          <p:cNvSpPr txBox="1"/>
          <p:nvPr/>
        </p:nvSpPr>
        <p:spPr>
          <a:xfrm>
            <a:off x="9507620" y="1894438"/>
            <a:ext cx="26981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spatial frequency </a:t>
            </a:r>
          </a:p>
        </p:txBody>
      </p:sp>
      <p:pic>
        <p:nvPicPr>
          <p:cNvPr id="29" name="Picture 28" descr="\input{Definitions.tex}&#10;\usepackage{xcolor}&#10;\begin{document}&#10;\begin{equation*}&#10;{\color{black} (k_x, k_y)}&#10;\end{equation*}&#10;\end{document}&#10;" title="IguanaTex Picture Display">
            <a:extLst>
              <a:ext uri="{FF2B5EF4-FFF2-40B4-BE49-F238E27FC236}">
                <a16:creationId xmlns:a16="http://schemas.microsoft.com/office/drawing/2014/main" id="{2DBA5227-CF87-995A-6456-0F99200220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2397117"/>
            <a:ext cx="1003808" cy="343408"/>
          </a:xfrm>
          <a:prstGeom prst="rect">
            <a:avLst/>
          </a:prstGeom>
        </p:spPr>
      </p:pic>
      <p:pic>
        <p:nvPicPr>
          <p:cNvPr id="32" name="Picture 31" descr="\input{Definitions.tex}&#10;\usepackage{xcolor}&#10;\begin{document}&#10;\begin{equation*}&#10;{\color{black} (x, y)}&#10;\end{equation*}&#10;\end{document}&#10;" title="IguanaTex Picture Display">
            <a:extLst>
              <a:ext uri="{FF2B5EF4-FFF2-40B4-BE49-F238E27FC236}">
                <a16:creationId xmlns:a16="http://schemas.microsoft.com/office/drawing/2014/main" id="{6C582647-BC83-8699-4A9C-3A02EC0281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19" y="2393992"/>
            <a:ext cx="697382" cy="3302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C89EC81-FCEF-1FFC-B5B7-F63B0BA74AE3}"/>
              </a:ext>
            </a:extLst>
          </p:cNvPr>
          <p:cNvSpPr/>
          <p:nvPr/>
        </p:nvSpPr>
        <p:spPr>
          <a:xfrm>
            <a:off x="6504317" y="1142846"/>
            <a:ext cx="5616890" cy="18264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0" name="Picture 39" descr="\input{Definitions.tex}&#10;\usepackage{xcolor}&#10;\begin{document}&#10;\begin{equation*}&#10;{\color{black} k = \frac{2\pi}{\textrm{Spatial Period}}}&#10;\end{equation*}&#10;\end{document}&#10;" title="IguanaTex Picture Display">
            <a:extLst>
              <a:ext uri="{FF2B5EF4-FFF2-40B4-BE49-F238E27FC236}">
                <a16:creationId xmlns:a16="http://schemas.microsoft.com/office/drawing/2014/main" id="{DA22067B-D6BC-2BD4-9F01-DCFA1598717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03" y="3007207"/>
            <a:ext cx="2279903" cy="616915"/>
          </a:xfrm>
          <a:prstGeom prst="rect">
            <a:avLst/>
          </a:prstGeom>
        </p:spPr>
      </p:pic>
      <p:pic>
        <p:nvPicPr>
          <p:cNvPr id="46" name="Picture 45" descr="\input{Definitions.tex}&#10;\usepackage{xcolor}&#10;\begin{document}&#10;\begin{equation*}&#10;{\color{black} k = 2\pi \color{red}{f}}&#10;\end{equation*}&#10;\end{document}&#10;" title="IguanaTex Picture Display">
            <a:extLst>
              <a:ext uri="{FF2B5EF4-FFF2-40B4-BE49-F238E27FC236}">
                <a16:creationId xmlns:a16="http://schemas.microsoft.com/office/drawing/2014/main" id="{AB416791-CEC6-2B66-4381-B10FFE42329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19" y="805211"/>
            <a:ext cx="970077" cy="2525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D076EDB-5FD7-6DA8-2448-8057574923D0}"/>
              </a:ext>
            </a:extLst>
          </p:cNvPr>
          <p:cNvSpPr txBox="1"/>
          <p:nvPr/>
        </p:nvSpPr>
        <p:spPr>
          <a:xfrm>
            <a:off x="9665675" y="746697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per metre or pixel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6BD1FB-3D8D-031E-7669-0D118AD488EF}"/>
              </a:ext>
            </a:extLst>
          </p:cNvPr>
          <p:cNvSpPr txBox="1"/>
          <p:nvPr/>
        </p:nvSpPr>
        <p:spPr>
          <a:xfrm>
            <a:off x="4043947" y="6902470"/>
            <a:ext cx="2460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np.fft.ifft(X_ freq)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4C5C8F-7623-7FE7-ADC8-60D87153E4B6}"/>
              </a:ext>
            </a:extLst>
          </p:cNvPr>
          <p:cNvSpPr txBox="1"/>
          <p:nvPr/>
        </p:nvSpPr>
        <p:spPr>
          <a:xfrm>
            <a:off x="4043947" y="7235252"/>
            <a:ext cx="6157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np.fft.ifft2(image_freq)</a:t>
            </a:r>
          </a:p>
        </p:txBody>
      </p:sp>
    </p:spTree>
    <p:extLst>
      <p:ext uri="{BB962C8B-B14F-4D97-AF65-F5344CB8AC3E}">
        <p14:creationId xmlns:p14="http://schemas.microsoft.com/office/powerpoint/2010/main" val="239831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1" animBg="1"/>
      <p:bldP spid="25" grpId="0"/>
      <p:bldP spid="33" grpId="0" animBg="1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C8D36-0400-DF1A-1B61-0011F0D21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0F290-B775-E02E-41CD-23385A4FC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>
                <a:solidFill>
                  <a:srgbClr val="1309E1"/>
                </a:solidFill>
              </a:rPr>
              <a:t>fftshift: visualise FFT data in human’s intuition 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2F38-3A72-EE3A-E760-4F252CF8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17</a:t>
            </a:fld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E9C47-7FDE-A95E-E577-B8E9C27B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63"/>
          <a:stretch>
            <a:fillRect/>
          </a:stretch>
        </p:blipFill>
        <p:spPr>
          <a:xfrm>
            <a:off x="1769423" y="1172030"/>
            <a:ext cx="8923977" cy="5042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4B1FB7-B8A3-C3F1-E763-20783EC1DAE2}"/>
              </a:ext>
            </a:extLst>
          </p:cNvPr>
          <p:cNvSpPr txBox="1"/>
          <p:nvPr/>
        </p:nvSpPr>
        <p:spPr>
          <a:xfrm>
            <a:off x="6975804" y="6515785"/>
            <a:ext cx="1350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X = ifft2(Y)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ADF23-4B78-4F55-3D83-5C7437935AFA}"/>
              </a:ext>
            </a:extLst>
          </p:cNvPr>
          <p:cNvSpPr txBox="1"/>
          <p:nvPr/>
        </p:nvSpPr>
        <p:spPr>
          <a:xfrm>
            <a:off x="6975804" y="6214084"/>
            <a:ext cx="1239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X = ifft(Y)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48DB4-C15B-5C2D-150B-9D8F50DB51DE}"/>
              </a:ext>
            </a:extLst>
          </p:cNvPr>
          <p:cNvSpPr txBox="1"/>
          <p:nvPr/>
        </p:nvSpPr>
        <p:spPr>
          <a:xfrm>
            <a:off x="3882824" y="6356350"/>
            <a:ext cx="85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Matlab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E19234-F305-F17F-36D8-8F8F3673353E}"/>
              </a:ext>
            </a:extLst>
          </p:cNvPr>
          <p:cNvSpPr txBox="1"/>
          <p:nvPr/>
        </p:nvSpPr>
        <p:spPr>
          <a:xfrm>
            <a:off x="5664845" y="6341426"/>
            <a:ext cx="1433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Y = fftshift(X)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9711B7-D454-7CFC-4934-7C9BED1CCFC3}"/>
              </a:ext>
            </a:extLst>
          </p:cNvPr>
          <p:cNvSpPr txBox="1"/>
          <p:nvPr/>
        </p:nvSpPr>
        <p:spPr>
          <a:xfrm>
            <a:off x="4688648" y="6515785"/>
            <a:ext cx="1239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Y = fft2(X)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47BCD3-B4B5-7356-D16E-C9D9838C98CC}"/>
              </a:ext>
            </a:extLst>
          </p:cNvPr>
          <p:cNvSpPr txBox="1"/>
          <p:nvPr/>
        </p:nvSpPr>
        <p:spPr>
          <a:xfrm>
            <a:off x="4694349" y="6214084"/>
            <a:ext cx="1239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Y = fft(X)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509236-4BE1-07FA-779B-A549DEC6E765}"/>
              </a:ext>
            </a:extLst>
          </p:cNvPr>
          <p:cNvSpPr txBox="1"/>
          <p:nvPr/>
        </p:nvSpPr>
        <p:spPr>
          <a:xfrm>
            <a:off x="0" y="7186818"/>
            <a:ext cx="82151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u="none" strike="noStrike">
                <a:effectLst/>
                <a:latin typeface="Courier New" panose="02070309020205020404" pitchFamily="49" charset="0"/>
              </a:rPr>
              <a:t># Compute the FFT </a:t>
            </a:r>
          </a:p>
          <a:p>
            <a:r>
              <a:rPr lang="en-AU" b="0" u="none" strike="noStrike">
                <a:effectLst/>
                <a:latin typeface="Courier New" panose="02070309020205020404" pitchFamily="49" charset="0"/>
              </a:rPr>
              <a:t>fft_output = np.fft.fft(signal) </a:t>
            </a:r>
          </a:p>
          <a:p>
            <a:endParaRPr lang="en-AU" b="0" u="none" strike="noStrike">
              <a:effectLst/>
              <a:latin typeface="Courier New" panose="02070309020205020404" pitchFamily="49" charset="0"/>
            </a:endParaRPr>
          </a:p>
          <a:p>
            <a:r>
              <a:rPr lang="en-AU" b="0" u="none" strike="noStrike">
                <a:effectLst/>
                <a:latin typeface="Courier New" panose="02070309020205020404" pitchFamily="49" charset="0"/>
              </a:rPr>
              <a:t># Compute the raw frequency bins matching the FFT layout </a:t>
            </a:r>
          </a:p>
          <a:p>
            <a:r>
              <a:rPr lang="en-AU" b="0" u="none" strike="noStrike">
                <a:effectLst/>
                <a:latin typeface="Courier New" panose="02070309020205020404" pitchFamily="49" charset="0"/>
              </a:rPr>
              <a:t>freqs_raw = np.fft.fftfreq(len(signal), d=1/sampling_rate) </a:t>
            </a:r>
          </a:p>
          <a:p>
            <a:endParaRPr lang="en-AU">
              <a:latin typeface="Courier New" panose="02070309020205020404" pitchFamily="49" charset="0"/>
            </a:endParaRPr>
          </a:p>
          <a:p>
            <a:r>
              <a:rPr lang="en-AU" b="0" u="none" strike="noStrike">
                <a:effectLst/>
                <a:latin typeface="Courier New" panose="02070309020205020404" pitchFamily="49" charset="0"/>
              </a:rPr>
              <a:t># Shift the frequencies and the FFT output to the center </a:t>
            </a:r>
          </a:p>
          <a:p>
            <a:r>
              <a:rPr lang="en-AU" b="0" u="none" strike="noStrike">
                <a:effectLst/>
                <a:latin typeface="Courier New" panose="02070309020205020404" pitchFamily="49" charset="0"/>
              </a:rPr>
              <a:t>fft_shifted = np.fft.fftshift(fft_output) </a:t>
            </a:r>
          </a:p>
          <a:p>
            <a:r>
              <a:rPr lang="en-AU" b="0" u="none" strike="noStrike">
                <a:effectLst/>
                <a:latin typeface="Courier New" panose="02070309020205020404" pitchFamily="49" charset="0"/>
              </a:rPr>
              <a:t>freqs_shifted = np.fft.fftshift(freqs_raw) </a:t>
            </a:r>
          </a:p>
          <a:p>
            <a:endParaRPr lang="en-AU">
              <a:latin typeface="Courier New" panose="02070309020205020404" pitchFamily="49" charset="0"/>
            </a:endParaRPr>
          </a:p>
          <a:p>
            <a:r>
              <a:rPr lang="en-AU" b="0" u="none" strike="noStrike">
                <a:effectLst/>
                <a:latin typeface="Courier New" panose="02070309020205020404" pitchFamily="49" charset="0"/>
              </a:rPr>
              <a:t># Get the magnitude (amplitude) of the spectrum </a:t>
            </a:r>
          </a:p>
          <a:p>
            <a:r>
              <a:rPr lang="en-AU" b="0" u="none" strike="noStrike">
                <a:effectLst/>
                <a:latin typeface="Courier New" panose="02070309020205020404" pitchFamily="49" charset="0"/>
              </a:rPr>
              <a:t>amplitude = np.abs(fft_shifted) / len(signal)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13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658ED-1C77-C520-E31E-0404592D0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0B3AFDF-F9C2-4466-F6CB-88D61E31F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36" y="1120518"/>
            <a:ext cx="6216416" cy="5091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E3B398-91B0-2A12-F911-A204FA90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fftshift 1-D example (Matlab)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32C68-DB11-2972-5AFC-7BB9E5F39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18</a:t>
            </a:fld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C18BF-B70B-3C88-EA4C-2C99CA209944}"/>
              </a:ext>
            </a:extLst>
          </p:cNvPr>
          <p:cNvSpPr txBox="1"/>
          <p:nvPr/>
        </p:nvSpPr>
        <p:spPr>
          <a:xfrm>
            <a:off x="54011" y="735012"/>
            <a:ext cx="136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Matlab code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12CAD-B3A8-A09A-BCD0-194327B21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2100" y="1184275"/>
            <a:ext cx="4759809" cy="4998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618AEC-E1EC-4099-08F0-902D07D66412}"/>
              </a:ext>
            </a:extLst>
          </p:cNvPr>
          <p:cNvSpPr txBox="1"/>
          <p:nvPr/>
        </p:nvSpPr>
        <p:spPr>
          <a:xfrm>
            <a:off x="1433593" y="735012"/>
            <a:ext cx="155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15 Hz example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B8AF0F-E9C8-C92B-2815-C28E234928B0}"/>
              </a:ext>
            </a:extLst>
          </p:cNvPr>
          <p:cNvSpPr txBox="1"/>
          <p:nvPr/>
        </p:nvSpPr>
        <p:spPr>
          <a:xfrm>
            <a:off x="8686800" y="748525"/>
            <a:ext cx="361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Let’s see 2-D example, the next page</a:t>
            </a:r>
          </a:p>
        </p:txBody>
      </p:sp>
      <p:pic>
        <p:nvPicPr>
          <p:cNvPr id="37" name="Picture 36" descr="\input{Definitions.tex}&#10;\usepackage{xcolor}&#10;\begin{document}&#10;\begin{equation*}&#10;{\color{red} f(k) = k\cdot\frac{f_s}{N}}&#10;\end{equation*}&#10;\end{document}&#10;" title="IguanaTex Picture Display">
            <a:extLst>
              <a:ext uri="{FF2B5EF4-FFF2-40B4-BE49-F238E27FC236}">
                <a16:creationId xmlns:a16="http://schemas.microsoft.com/office/drawing/2014/main" id="{F45ECEC6-8909-E5C9-FC5C-14A32D1BA0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84" y="1981277"/>
            <a:ext cx="1398016" cy="522224"/>
          </a:xfrm>
          <a:prstGeom prst="rect">
            <a:avLst/>
          </a:prstGeom>
        </p:spPr>
      </p:pic>
      <p:pic>
        <p:nvPicPr>
          <p:cNvPr id="18" name="Picture 17" descr="\input{Definitions.tex}&#10;\usepackage{xcolor}&#10;\begin{document}&#10;\begin{equation*}&#10;{\color{red} k = 0, 1, \cdots, N-1}&#10;\end{equation*}&#10;\end{document}&#10;" title="IguanaTex Picture Display">
            <a:extLst>
              <a:ext uri="{FF2B5EF4-FFF2-40B4-BE49-F238E27FC236}">
                <a16:creationId xmlns:a16="http://schemas.microsoft.com/office/drawing/2014/main" id="{BB566F95-7A1D-BC3A-CB54-CADBD677618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99" y="2267305"/>
            <a:ext cx="2078736" cy="2235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D4B1E14-166C-194D-A1CE-1BE265C50125}"/>
              </a:ext>
            </a:extLst>
          </p:cNvPr>
          <p:cNvSpPr txBox="1"/>
          <p:nvPr/>
        </p:nvSpPr>
        <p:spPr>
          <a:xfrm>
            <a:off x="3788177" y="1923899"/>
            <a:ext cx="2423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# frequency bin index, k</a:t>
            </a:r>
          </a:p>
        </p:txBody>
      </p:sp>
      <p:pic>
        <p:nvPicPr>
          <p:cNvPr id="28" name="Picture 27" descr="\input{Definitions.tex}&#10;\usepackage{xcolor}&#10;\begin{document}&#10;\begin{equation*}&#10;{\color{red} k = -N/2, \cdots, 0, 1, \cdots, N/2-1}&#10;\end{equation*}&#10;\end{document}&#10;" title="IguanaTex Picture Display">
            <a:extLst>
              <a:ext uri="{FF2B5EF4-FFF2-40B4-BE49-F238E27FC236}">
                <a16:creationId xmlns:a16="http://schemas.microsoft.com/office/drawing/2014/main" id="{5CFFD3AA-A8B5-3D4C-4A7D-5DD1EEAF8A5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14" y="3646612"/>
            <a:ext cx="3574288" cy="25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021E26-9B91-8F63-D999-AB514F874A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0580" y="6553698"/>
            <a:ext cx="3227319" cy="21232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9131047-7093-9CAF-EE65-70FEFC2E0B62}"/>
              </a:ext>
            </a:extLst>
          </p:cNvPr>
          <p:cNvSpPr txBox="1"/>
          <p:nvPr/>
        </p:nvSpPr>
        <p:spPr>
          <a:xfrm>
            <a:off x="1841157" y="6482299"/>
            <a:ext cx="508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Python (Numpy), one line to get frequency axis (p.9)</a:t>
            </a:r>
          </a:p>
        </p:txBody>
      </p:sp>
      <p:pic>
        <p:nvPicPr>
          <p:cNvPr id="40" name="Picture 39" descr="\input{Definitions.tex}&#10;\usepackage{xcolor}&#10;\begin{document}&#10;\begin{equation*}&#10;{\color{red} \Delta f = \frac{f_s}{N}}&#10;\end{equation*}&#10;\end{document}&#10;" title="IguanaTex Picture Display">
            <a:extLst>
              <a:ext uri="{FF2B5EF4-FFF2-40B4-BE49-F238E27FC236}">
                <a16:creationId xmlns:a16="http://schemas.microsoft.com/office/drawing/2014/main" id="{E435BAB9-031A-4497-8520-F6E9A404BA1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78" y="6316616"/>
            <a:ext cx="950976" cy="522224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472B568-8F0A-58C9-CF57-901CEDDD0EE9}"/>
              </a:ext>
            </a:extLst>
          </p:cNvPr>
          <p:cNvCxnSpPr/>
          <p:nvPr/>
        </p:nvCxnSpPr>
        <p:spPr>
          <a:xfrm>
            <a:off x="321278" y="2743200"/>
            <a:ext cx="6128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6334AB8-6DF7-DFD9-2BC5-2EDF68C6724A}"/>
              </a:ext>
            </a:extLst>
          </p:cNvPr>
          <p:cNvCxnSpPr>
            <a:cxnSpLocks/>
          </p:cNvCxnSpPr>
          <p:nvPr/>
        </p:nvCxnSpPr>
        <p:spPr>
          <a:xfrm>
            <a:off x="329010" y="3584827"/>
            <a:ext cx="34591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B1FA7B3-A8A7-1341-371B-222EE257C2B8}"/>
              </a:ext>
            </a:extLst>
          </p:cNvPr>
          <p:cNvSpPr txBox="1"/>
          <p:nvPr/>
        </p:nvSpPr>
        <p:spPr>
          <a:xfrm>
            <a:off x="1841157" y="6211667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An easier chioce:</a:t>
            </a:r>
          </a:p>
        </p:txBody>
      </p:sp>
    </p:spTree>
    <p:extLst>
      <p:ext uri="{BB962C8B-B14F-4D97-AF65-F5344CB8AC3E}">
        <p14:creationId xmlns:p14="http://schemas.microsoft.com/office/powerpoint/2010/main" val="209642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70403-B9DA-33ED-C4BB-EF4BC8DFB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DD25-4A9C-4F07-0398-A86EE81F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>
                <a:solidFill>
                  <a:srgbClr val="1309E1"/>
                </a:solidFill>
              </a:rPr>
              <a:t>fftshift: visualise FFT data in human’s intuition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DAA41-FF9A-5CC0-1B55-A30E7526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19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A1591-B179-40AD-6FEC-28CB38F88463}"/>
              </a:ext>
            </a:extLst>
          </p:cNvPr>
          <p:cNvSpPr txBox="1"/>
          <p:nvPr/>
        </p:nvSpPr>
        <p:spPr>
          <a:xfrm>
            <a:off x="5240381" y="1165339"/>
            <a:ext cx="17112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/>
              <a:t>2D FFT case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C8BED-D50F-82EB-1B82-C24AB32B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677432"/>
            <a:ext cx="4051208" cy="4271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8E656-3236-AE8A-154D-41BA182BF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808" y="1702832"/>
            <a:ext cx="4010558" cy="4271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8DF675-1EF5-051C-6045-1708AE8B5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366" y="1639332"/>
            <a:ext cx="4051846" cy="43349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10C4B7-7654-4BD9-0E50-5512B200ECC3}"/>
              </a:ext>
            </a:extLst>
          </p:cNvPr>
          <p:cNvSpPr txBox="1"/>
          <p:nvPr/>
        </p:nvSpPr>
        <p:spPr>
          <a:xfrm>
            <a:off x="3581400" y="6331405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DC component will be at the upper-left corner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89334-5CCB-0349-F25C-9D0569444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725" y="1627550"/>
            <a:ext cx="4152900" cy="439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006625-2059-B06F-CE31-1331EE566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125" y="1618218"/>
            <a:ext cx="4076700" cy="4356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19D169-9243-092F-C61D-C870FAD33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1367" y="1651724"/>
            <a:ext cx="4046949" cy="43225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16B7E1-5CF8-5235-7AFA-6BE4D30C2558}"/>
              </a:ext>
            </a:extLst>
          </p:cNvPr>
          <p:cNvSpPr txBox="1"/>
          <p:nvPr/>
        </p:nvSpPr>
        <p:spPr>
          <a:xfrm>
            <a:off x="455140" y="11723950"/>
            <a:ext cx="118748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>
                <a:latin typeface="Courier New" panose="02070309020205020404" pitchFamily="49" charset="0"/>
              </a:rPr>
              <a:t># 1. Forward Transform &amp; Shift </a:t>
            </a:r>
          </a:p>
          <a:p>
            <a:r>
              <a:rPr lang="en-AU">
                <a:latin typeface="Courier New" panose="02070309020205020404" pitchFamily="49" charset="0"/>
              </a:rPr>
              <a:t>X_image_2d_freq = np.fft.fft2(image) </a:t>
            </a:r>
          </a:p>
          <a:p>
            <a:r>
              <a:rPr lang="en-AU">
                <a:latin typeface="Courier New" panose="02070309020205020404" pitchFamily="49" charset="0"/>
              </a:rPr>
              <a:t>X_image_2d_freq_shifted = np.fft.fftshift(X_image_2d_freq) </a:t>
            </a:r>
          </a:p>
          <a:p>
            <a:endParaRPr lang="en-AU">
              <a:latin typeface="Courier New" panose="02070309020205020404" pitchFamily="49" charset="0"/>
            </a:endParaRPr>
          </a:p>
          <a:p>
            <a:r>
              <a:rPr lang="en-AU">
                <a:latin typeface="Courier New" panose="02070309020205020404" pitchFamily="49" charset="0"/>
              </a:rPr>
              <a:t># 2. Correct Inverse Transform (Add the ifftshift step) </a:t>
            </a:r>
          </a:p>
          <a:p>
            <a:r>
              <a:rPr lang="en-AU">
                <a:latin typeface="Courier New" panose="02070309020205020404" pitchFamily="49" charset="0"/>
              </a:rPr>
              <a:t>X_image_2d_freq_unshifted = np.fft.ifftshift(X_image_2d_freq_shifted)</a:t>
            </a:r>
          </a:p>
          <a:p>
            <a:r>
              <a:rPr lang="en-AU">
                <a:latin typeface="Courier New" panose="02070309020205020404" pitchFamily="49" charset="0"/>
              </a:rPr>
              <a:t>X_reconstructed_2d_complex = np.fft.ifft2(X_image_2d_freq_unshifted)</a:t>
            </a:r>
          </a:p>
          <a:p>
            <a:endParaRPr lang="en-AU">
              <a:latin typeface="Courier New" panose="02070309020205020404" pitchFamily="49" charset="0"/>
            </a:endParaRPr>
          </a:p>
          <a:p>
            <a:r>
              <a:rPr lang="en-AU">
                <a:latin typeface="Courier New" panose="02070309020205020404" pitchFamily="49" charset="0"/>
              </a:rPr>
              <a:t># 3. take the amplitude </a:t>
            </a:r>
          </a:p>
          <a:p>
            <a:r>
              <a:rPr lang="en-AU">
                <a:latin typeface="Courier New" panose="02070309020205020404" pitchFamily="49" charset="0"/>
              </a:rPr>
              <a:t>X_reconstructed_2d_abs = np.abs(X_reconstructed_2d_complex)</a:t>
            </a:r>
            <a:endParaRPr lang="en-US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8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1B80-328C-B442-9295-C8462975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22F62-4395-7C44-A090-8660D01D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No. / </a:t>
            </a:r>
            <a:fld id="{CE5F6275-815C-4B9A-A12E-F11637AE7132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36BA51-6732-A74C-A1C7-DC00FCA3ACC6}"/>
              </a:ext>
            </a:extLst>
          </p:cNvPr>
          <p:cNvSpPr txBox="1">
            <a:spLocks/>
          </p:cNvSpPr>
          <p:nvPr/>
        </p:nvSpPr>
        <p:spPr>
          <a:xfrm>
            <a:off x="1041400" y="1547546"/>
            <a:ext cx="9118600" cy="3575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en-AU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Fourier Transformation (FT)? </a:t>
            </a:r>
          </a:p>
          <a:p>
            <a:r>
              <a:rPr lang="en-AU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Discrete FT(DFT) and Fast FT (FFT)</a:t>
            </a:r>
          </a:p>
          <a:p>
            <a:r>
              <a:rPr lang="en-AU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What</a:t>
            </a:r>
            <a:r>
              <a:rPr lang="en-AU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happens and what is it? </a:t>
            </a:r>
          </a:p>
          <a:p>
            <a:r>
              <a:rPr lang="en-A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How</a:t>
            </a:r>
            <a:r>
              <a:rPr lang="en-AU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to do it fast</a:t>
            </a:r>
            <a:r>
              <a:rPr lang="en-AU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AU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When/Where</a:t>
            </a:r>
            <a:r>
              <a:rPr lang="en-AU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need it?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yourself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Take home messages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13E89-D7AD-59A5-7737-DAEE2C21A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908" y="4286906"/>
            <a:ext cx="1150393" cy="832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518A0-8FE5-6B71-4D40-681C4F6A3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301" y="4937612"/>
            <a:ext cx="1455398" cy="1255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4A01BA-D5EC-07E9-450B-11794F473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577" y="2571094"/>
            <a:ext cx="1036637" cy="17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85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3E37834-CE36-715D-C648-A889381AD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64D02-54C0-F646-FEAD-DFA48A19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>
                <a:solidFill>
                  <a:srgbClr val="1309E1"/>
                </a:solidFill>
              </a:rPr>
              <a:t>fftshift: visualise FFT data in human’s intuition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46599-D233-293F-F58D-3FD3D9AEE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172F9E-DEAA-E61A-AEC0-4B52B5A2604D}"/>
              </a:ext>
            </a:extLst>
          </p:cNvPr>
          <p:cNvSpPr txBox="1"/>
          <p:nvPr/>
        </p:nvSpPr>
        <p:spPr>
          <a:xfrm>
            <a:off x="2545493" y="6331405"/>
            <a:ext cx="86373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fftshift and then ifftshift back to the order that machine’s FFT prefers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E90566-AE8B-FAC8-7D8B-C03DA821FAA3}"/>
              </a:ext>
            </a:extLst>
          </p:cNvPr>
          <p:cNvSpPr txBox="1"/>
          <p:nvPr/>
        </p:nvSpPr>
        <p:spPr>
          <a:xfrm>
            <a:off x="455140" y="11723950"/>
            <a:ext cx="118748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>
                <a:latin typeface="Courier New" panose="02070309020205020404" pitchFamily="49" charset="0"/>
              </a:rPr>
              <a:t># 1. Forward Transform &amp; Shift </a:t>
            </a:r>
          </a:p>
          <a:p>
            <a:r>
              <a:rPr lang="en-AU">
                <a:latin typeface="Courier New" panose="02070309020205020404" pitchFamily="49" charset="0"/>
              </a:rPr>
              <a:t>X_image_2d_freq = np.fft.fft2(image) </a:t>
            </a:r>
          </a:p>
          <a:p>
            <a:r>
              <a:rPr lang="en-AU">
                <a:latin typeface="Courier New" panose="02070309020205020404" pitchFamily="49" charset="0"/>
              </a:rPr>
              <a:t>X_image_2d_freq_shifted = np.fft.fftshift(X_image_2d_freq) </a:t>
            </a:r>
          </a:p>
          <a:p>
            <a:endParaRPr lang="en-AU">
              <a:latin typeface="Courier New" panose="02070309020205020404" pitchFamily="49" charset="0"/>
            </a:endParaRPr>
          </a:p>
          <a:p>
            <a:r>
              <a:rPr lang="en-AU">
                <a:latin typeface="Courier New" panose="02070309020205020404" pitchFamily="49" charset="0"/>
              </a:rPr>
              <a:t># 2. Correct Inverse Transform (Add the ifftshift step) </a:t>
            </a:r>
          </a:p>
          <a:p>
            <a:r>
              <a:rPr lang="en-AU">
                <a:latin typeface="Courier New" panose="02070309020205020404" pitchFamily="49" charset="0"/>
              </a:rPr>
              <a:t>X_image_2d_freq_unshifted = np.fft.ifftshift(X_image_2d_freq_shifted)</a:t>
            </a:r>
          </a:p>
          <a:p>
            <a:r>
              <a:rPr lang="en-AU">
                <a:latin typeface="Courier New" panose="02070309020205020404" pitchFamily="49" charset="0"/>
              </a:rPr>
              <a:t>X_reconstructed_2d_complex = np.fft.ifft2(X_image_2d_freq_unshifted)</a:t>
            </a:r>
          </a:p>
          <a:p>
            <a:endParaRPr lang="en-AU">
              <a:latin typeface="Courier New" panose="02070309020205020404" pitchFamily="49" charset="0"/>
            </a:endParaRPr>
          </a:p>
          <a:p>
            <a:r>
              <a:rPr lang="en-AU">
                <a:latin typeface="Courier New" panose="02070309020205020404" pitchFamily="49" charset="0"/>
              </a:rPr>
              <a:t># 3. take the amplitude </a:t>
            </a:r>
          </a:p>
          <a:p>
            <a:r>
              <a:rPr lang="en-AU">
                <a:latin typeface="Courier New" panose="02070309020205020404" pitchFamily="49" charset="0"/>
              </a:rPr>
              <a:t>X_reconstructed_2d_abs = np.abs(X_reconstructed_2d_complex)</a:t>
            </a:r>
            <a:endParaRPr lang="en-US">
              <a:latin typeface="Courier New" panose="02070309020205020404" pitchFamily="49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5D264F9-3734-F490-661C-BBAC74E93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93" y="1494827"/>
            <a:ext cx="7772400" cy="44466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AC7626-8F1D-C494-D068-E5A4E6BBCE89}"/>
              </a:ext>
            </a:extLst>
          </p:cNvPr>
          <p:cNvCxnSpPr/>
          <p:nvPr/>
        </p:nvCxnSpPr>
        <p:spPr>
          <a:xfrm>
            <a:off x="1981200" y="5511114"/>
            <a:ext cx="457200" cy="11121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894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936B-A6D1-EA25-8604-77CAC126E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FFABBA0C-E189-2CEC-EC41-5962BDF2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 dirty="0"/>
              <a:t>Take-home Messages (no complicated math)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D56CE27F-21F8-16F1-0A74-16094EAD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AU" dirty="0"/>
              <a:t>No. / </a:t>
            </a:r>
            <a:fld id="{CE5F6275-815C-4B9A-A12E-F11637AE7132}" type="slidenum">
              <a:rPr lang="en-AU" smtClean="0"/>
              <a:pPr/>
              <a:t>21</a:t>
            </a:fld>
            <a:endParaRPr lang="en-AU" dirty="0"/>
          </a:p>
        </p:txBody>
      </p:sp>
      <p:sp>
        <p:nvSpPr>
          <p:cNvPr id="29" name="Content Placeholder 2 1">
            <a:extLst>
              <a:ext uri="{FF2B5EF4-FFF2-40B4-BE49-F238E27FC236}">
                <a16:creationId xmlns:a16="http://schemas.microsoft.com/office/drawing/2014/main" id="{621AD8D8-913C-683B-52BD-44B0C451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163" y="1260988"/>
            <a:ext cx="10755874" cy="48312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Time-domain waveform and frequency-domain spectrum</a:t>
            </a:r>
          </a:p>
        </p:txBody>
      </p:sp>
      <p:pic>
        <p:nvPicPr>
          <p:cNvPr id="43" name="Picture 42" descr="A black and white image of a circle&#10;&#10;Description automatically generated">
            <a:extLst>
              <a:ext uri="{FF2B5EF4-FFF2-40B4-BE49-F238E27FC236}">
                <a16:creationId xmlns:a16="http://schemas.microsoft.com/office/drawing/2014/main" id="{10A3F291-19B7-CC82-5361-14BA2972B2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0" r="249" b="1"/>
          <a:stretch/>
        </p:blipFill>
        <p:spPr>
          <a:xfrm>
            <a:off x="7793822" y="2249668"/>
            <a:ext cx="4102100" cy="1029770"/>
          </a:xfrm>
          <a:prstGeom prst="rect">
            <a:avLst/>
          </a:prstGeom>
        </p:spPr>
      </p:pic>
      <p:sp>
        <p:nvSpPr>
          <p:cNvPr id="8" name="Content Placeholder 2 2">
            <a:extLst>
              <a:ext uri="{FF2B5EF4-FFF2-40B4-BE49-F238E27FC236}">
                <a16:creationId xmlns:a16="http://schemas.microsoft.com/office/drawing/2014/main" id="{45CF8A8D-F5D5-0A97-C5ED-C3E31A863EA9}"/>
              </a:ext>
            </a:extLst>
          </p:cNvPr>
          <p:cNvSpPr txBox="1">
            <a:spLocks/>
          </p:cNvSpPr>
          <p:nvPr/>
        </p:nvSpPr>
        <p:spPr>
          <a:xfrm>
            <a:off x="730763" y="1662938"/>
            <a:ext cx="10755874" cy="48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Why it is named as “fast”?</a:t>
            </a:r>
          </a:p>
        </p:txBody>
      </p:sp>
      <p:sp>
        <p:nvSpPr>
          <p:cNvPr id="15" name="Content Placeholder 2 2">
            <a:extLst>
              <a:ext uri="{FF2B5EF4-FFF2-40B4-BE49-F238E27FC236}">
                <a16:creationId xmlns:a16="http://schemas.microsoft.com/office/drawing/2014/main" id="{D7A84C71-48DF-13A3-27B1-E51A7CC416EF}"/>
              </a:ext>
            </a:extLst>
          </p:cNvPr>
          <p:cNvSpPr txBox="1">
            <a:spLocks/>
          </p:cNvSpPr>
          <p:nvPr/>
        </p:nvSpPr>
        <p:spPr>
          <a:xfrm>
            <a:off x="718063" y="2175223"/>
            <a:ext cx="10755874" cy="48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When FFT is slow? Zero padding?</a:t>
            </a:r>
          </a:p>
        </p:txBody>
      </p:sp>
      <p:sp>
        <p:nvSpPr>
          <p:cNvPr id="17" name="Content Placeholder 2 2">
            <a:extLst>
              <a:ext uri="{FF2B5EF4-FFF2-40B4-BE49-F238E27FC236}">
                <a16:creationId xmlns:a16="http://schemas.microsoft.com/office/drawing/2014/main" id="{4072F15E-4F70-4772-285E-A19CABD33520}"/>
              </a:ext>
            </a:extLst>
          </p:cNvPr>
          <p:cNvSpPr txBox="1">
            <a:spLocks/>
          </p:cNvSpPr>
          <p:nvPr/>
        </p:nvSpPr>
        <p:spPr>
          <a:xfrm>
            <a:off x="718063" y="2608653"/>
            <a:ext cx="10755874" cy="48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Sampling rate matters – avoid </a:t>
            </a:r>
            <a:r>
              <a:rPr lang="en-AU" sz="2000" dirty="0">
                <a:solidFill>
                  <a:schemeClr val="bg2">
                    <a:lumMod val="75000"/>
                  </a:schemeClr>
                </a:solidFill>
              </a:rPr>
              <a:t>a</a:t>
            </a:r>
            <a:r>
              <a:rPr lang="en-AU" sz="2000">
                <a:solidFill>
                  <a:schemeClr val="bg2">
                    <a:lumMod val="75000"/>
                  </a:schemeClr>
                </a:solidFill>
              </a:rPr>
              <a:t>ntialising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–</a:t>
            </a:r>
            <a:r>
              <a:rPr lang="en-AU" sz="2000">
                <a:solidFill>
                  <a:schemeClr val="bg2">
                    <a:lumMod val="75000"/>
                  </a:schemeClr>
                </a:solidFill>
              </a:rPr>
              <a:t> Nyquist theorem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Content Placeholder 2 2">
            <a:extLst>
              <a:ext uri="{FF2B5EF4-FFF2-40B4-BE49-F238E27FC236}">
                <a16:creationId xmlns:a16="http://schemas.microsoft.com/office/drawing/2014/main" id="{287AA57D-0F52-113D-32CC-E0D61BCB370C}"/>
              </a:ext>
            </a:extLst>
          </p:cNvPr>
          <p:cNvSpPr txBox="1">
            <a:spLocks/>
          </p:cNvSpPr>
          <p:nvPr/>
        </p:nvSpPr>
        <p:spPr>
          <a:xfrm>
            <a:off x="730763" y="3943480"/>
            <a:ext cx="10755874" cy="48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/>
              <a:t>Next, how does FFT work really? </a:t>
            </a:r>
            <a:r>
              <a:rPr lang="en-US" sz="2000" dirty="0">
                <a:solidFill>
                  <a:srgbClr val="1309E1"/>
                </a:solidFill>
              </a:rPr>
              <a:t> </a:t>
            </a:r>
          </a:p>
        </p:txBody>
      </p:sp>
      <p:sp>
        <p:nvSpPr>
          <p:cNvPr id="9" name="Content Placeholder 2 2">
            <a:extLst>
              <a:ext uri="{FF2B5EF4-FFF2-40B4-BE49-F238E27FC236}">
                <a16:creationId xmlns:a16="http://schemas.microsoft.com/office/drawing/2014/main" id="{A7E0CC08-6E20-F961-E147-7B2E30FB5F4A}"/>
              </a:ext>
            </a:extLst>
          </p:cNvPr>
          <p:cNvSpPr txBox="1">
            <a:spLocks/>
          </p:cNvSpPr>
          <p:nvPr/>
        </p:nvSpPr>
        <p:spPr>
          <a:xfrm>
            <a:off x="718063" y="3034648"/>
            <a:ext cx="10755874" cy="48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FFTshift: shift DC component to the centre </a:t>
            </a:r>
          </a:p>
        </p:txBody>
      </p:sp>
      <p:pic>
        <p:nvPicPr>
          <p:cNvPr id="19" name="Picture 18" descr="Diagram of a diagram showing different types of waves&#10;&#10;AI-generated content may be incorrect.">
            <a:extLst>
              <a:ext uri="{FF2B5EF4-FFF2-40B4-BE49-F238E27FC236}">
                <a16:creationId xmlns:a16="http://schemas.microsoft.com/office/drawing/2014/main" id="{0788528B-1FFF-34F8-4938-59FE13770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/>
          <a:stretch>
            <a:fillRect/>
          </a:stretch>
        </p:blipFill>
        <p:spPr>
          <a:xfrm>
            <a:off x="7455928" y="3578563"/>
            <a:ext cx="4736072" cy="3129273"/>
          </a:xfrm>
          <a:prstGeom prst="rect">
            <a:avLst/>
          </a:prstGeom>
        </p:spPr>
      </p:pic>
      <p:pic>
        <p:nvPicPr>
          <p:cNvPr id="20" name="Picture 19" descr="\input{Definitions.tex}&#10;\usepackage{xcolor}&#10;\begin{document}&#10;\begin{equation*}&#10;{\color{blue} \mathcal{O}(\frac{1}{2}N\log_{2}N)}&#10;\end{equation*}&#10;\end{document}&#10;" title="IguanaTex Picture Display">
            <a:extLst>
              <a:ext uri="{FF2B5EF4-FFF2-40B4-BE49-F238E27FC236}">
                <a16:creationId xmlns:a16="http://schemas.microsoft.com/office/drawing/2014/main" id="{6C72DAC5-087F-945F-B773-389F8B9558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13" y="1544646"/>
            <a:ext cx="1922780" cy="640080"/>
          </a:xfrm>
          <a:prstGeom prst="rect">
            <a:avLst/>
          </a:prstGeom>
        </p:spPr>
      </p:pic>
      <p:pic>
        <p:nvPicPr>
          <p:cNvPr id="21" name="Picture 20" descr="\input{Definitions.tex}&#10;\usepackage{xcolor}&#10;\begin{document}&#10;\begin{equation*}&#10;{\color{black} \mathcal{O}(N^2)}&#10;\end{equation*}&#10;\end{document}&#10;" title="IguanaTex Picture Display">
            <a:extLst>
              <a:ext uri="{FF2B5EF4-FFF2-40B4-BE49-F238E27FC236}">
                <a16:creationId xmlns:a16="http://schemas.microsoft.com/office/drawing/2014/main" id="{C02FB1CC-DA4C-64FD-7A18-4DFB60C232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72" y="1674622"/>
            <a:ext cx="886460" cy="358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F6D2FB-8965-9001-E8BD-17714C4CC874}"/>
              </a:ext>
            </a:extLst>
          </p:cNvPr>
          <p:cNvSpPr txBox="1"/>
          <p:nvPr/>
        </p:nvSpPr>
        <p:spPr>
          <a:xfrm>
            <a:off x="1668554" y="3460293"/>
            <a:ext cx="590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don’t care FFT algorithm itself, you can relax now.</a:t>
            </a:r>
          </a:p>
        </p:txBody>
      </p:sp>
    </p:spTree>
    <p:extLst>
      <p:ext uri="{BB962C8B-B14F-4D97-AF65-F5344CB8AC3E}">
        <p14:creationId xmlns:p14="http://schemas.microsoft.com/office/powerpoint/2010/main" val="1905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8" grpId="0"/>
      <p:bldP spid="15" grpId="0"/>
      <p:bldP spid="17" grpId="0"/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41CC4-845D-1C27-7D6B-01414DFF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/>
              <a:t>How does FFT work really? Cooley-Tukey FFT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496AE-4EF8-50D4-F956-517B8E8C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22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73B20-25C9-B100-F4A3-4E4710F7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24" y="2893794"/>
            <a:ext cx="2292039" cy="3343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F33813-751A-7CC6-BCC7-73159A79C9D8}"/>
              </a:ext>
            </a:extLst>
          </p:cNvPr>
          <p:cNvSpPr txBox="1"/>
          <p:nvPr/>
        </p:nvSpPr>
        <p:spPr>
          <a:xfrm>
            <a:off x="3784912" y="6237069"/>
            <a:ext cx="2241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James William Cooley (1926 - 2016)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CC93A2-9527-0D84-9780-D270BC950F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20" r="20662"/>
          <a:stretch>
            <a:fillRect/>
          </a:stretch>
        </p:blipFill>
        <p:spPr>
          <a:xfrm>
            <a:off x="6318563" y="2893794"/>
            <a:ext cx="2292039" cy="3343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A85728-A033-9F03-0FBE-A47F3A171CCD}"/>
              </a:ext>
            </a:extLst>
          </p:cNvPr>
          <p:cNvSpPr txBox="1"/>
          <p:nvPr/>
        </p:nvSpPr>
        <p:spPr>
          <a:xfrm>
            <a:off x="6467632" y="6237069"/>
            <a:ext cx="1993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John Wilder Tukey</a:t>
            </a:r>
          </a:p>
          <a:p>
            <a:pPr algn="ctr"/>
            <a:r>
              <a:rPr lang="en-US"/>
              <a:t>(1915 - 2000)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D3ECC-477A-3BBE-08A7-9F9222E55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318" y="1241425"/>
            <a:ext cx="7772400" cy="1326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D524B8-8379-63AF-729B-906B4691E868}"/>
              </a:ext>
            </a:extLst>
          </p:cNvPr>
          <p:cNvSpPr txBox="1"/>
          <p:nvPr/>
        </p:nvSpPr>
        <p:spPr>
          <a:xfrm>
            <a:off x="4705662" y="2519380"/>
            <a:ext cx="3498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/>
              <a:t>Math. Comp.</a:t>
            </a:r>
            <a:r>
              <a:rPr lang="en-US" b="1"/>
              <a:t> </a:t>
            </a:r>
            <a:r>
              <a:rPr lang="en-US"/>
              <a:t>19 (</a:t>
            </a:r>
            <a:r>
              <a:rPr lang="en-US">
                <a:solidFill>
                  <a:srgbClr val="FF0000"/>
                </a:solidFill>
              </a:rPr>
              <a:t>1965</a:t>
            </a:r>
            <a:r>
              <a:rPr lang="en-US"/>
              <a:t>), 297-301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3ED221-5592-9A54-9A55-02B07238AEAB}"/>
              </a:ext>
            </a:extLst>
          </p:cNvPr>
          <p:cNvSpPr txBox="1"/>
          <p:nvPr/>
        </p:nvSpPr>
        <p:spPr>
          <a:xfrm>
            <a:off x="9994900" y="724572"/>
            <a:ext cx="2345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"Divide and Conquer"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3FEC1-3083-4026-598C-6140F45178CE}"/>
              </a:ext>
            </a:extLst>
          </p:cNvPr>
          <p:cNvSpPr txBox="1"/>
          <p:nvPr/>
        </p:nvSpPr>
        <p:spPr>
          <a:xfrm>
            <a:off x="1010001" y="1904473"/>
            <a:ext cx="126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 pages left</a:t>
            </a:r>
          </a:p>
        </p:txBody>
      </p:sp>
    </p:spTree>
    <p:extLst>
      <p:ext uri="{BB962C8B-B14F-4D97-AF65-F5344CB8AC3E}">
        <p14:creationId xmlns:p14="http://schemas.microsoft.com/office/powerpoint/2010/main" val="3055876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3F54E-B333-28CD-8648-E918A8FDD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1E7CF73B-EF6E-C19B-B13C-7293D390A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8076" y="1453717"/>
            <a:ext cx="9636534" cy="3940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3176F-13D3-ED9A-DD4C-2947DC35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/>
              <a:t>How does FFT work really? Cooley-Tukey FFT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85640-1770-DCEC-9269-CD0D4254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23</a:t>
            </a:fld>
            <a:endParaRPr lang="en-AU"/>
          </a:p>
        </p:txBody>
      </p:sp>
      <p:pic>
        <p:nvPicPr>
          <p:cNvPr id="96" name="Picture 95" descr="\input{Definitions.tex}&#10;\usepackage{xcolor}&#10;\begin{document}&#10;\begin{equation*}&#10;{\color{Blue} W = W_{N}^{k} = e^{-j\frac{2\pi}{N} \cdot k}}&#10;\end{equation*}&#10;\end{document}&#10;" title="IguanaTex Picture Display">
            <a:extLst>
              <a:ext uri="{FF2B5EF4-FFF2-40B4-BE49-F238E27FC236}">
                <a16:creationId xmlns:a16="http://schemas.microsoft.com/office/drawing/2014/main" id="{141953DE-39B0-9553-3FE5-7CDD2C11622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2" y="2260233"/>
            <a:ext cx="2367078" cy="348691"/>
          </a:xfrm>
          <a:prstGeom prst="rect">
            <a:avLst/>
          </a:prstGeom>
        </p:spPr>
      </p:pic>
      <p:pic>
        <p:nvPicPr>
          <p:cNvPr id="90" name="Picture 89" descr="\input{Definitions.tex}&#10;\usepackage{xcolor}&#10;\begin{document}&#10;\begin{equation*}&#10;{\color{blue} \mathcal{O}(\frac{1}{2}N\log_{2}N)}&#10;\end{equation*}&#10;\end{document}&#10;" title="IguanaTex Picture Display">
            <a:extLst>
              <a:ext uri="{FF2B5EF4-FFF2-40B4-BE49-F238E27FC236}">
                <a16:creationId xmlns:a16="http://schemas.microsoft.com/office/drawing/2014/main" id="{B615D88B-F9DF-A454-008D-F92464C0EC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973" y="5565165"/>
            <a:ext cx="1922780" cy="6400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467EA14-A9AC-1810-B137-CEA893DDDEE2}"/>
              </a:ext>
            </a:extLst>
          </p:cNvPr>
          <p:cNvSpPr txBox="1"/>
          <p:nvPr/>
        </p:nvSpPr>
        <p:spPr>
          <a:xfrm>
            <a:off x="32798" y="2695518"/>
            <a:ext cx="308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Divide a unit circle into N slices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C4FC25-69E4-2289-CDD8-6754FCE7A0CE}"/>
              </a:ext>
            </a:extLst>
          </p:cNvPr>
          <p:cNvSpPr txBox="1"/>
          <p:nvPr/>
        </p:nvSpPr>
        <p:spPr>
          <a:xfrm>
            <a:off x="2630365" y="5242334"/>
            <a:ext cx="8940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 </a:t>
            </a:r>
            <a:r>
              <a:rPr lang="en-US">
                <a:solidFill>
                  <a:srgbClr val="FF0404"/>
                </a:solidFill>
              </a:rPr>
              <a:t>1-million-point</a:t>
            </a:r>
            <a:r>
              <a:rPr lang="en-US"/>
              <a:t> signal -&gt; </a:t>
            </a:r>
            <a:r>
              <a:rPr lang="en-US">
                <a:solidFill>
                  <a:srgbClr val="FF0404"/>
                </a:solidFill>
              </a:rPr>
              <a:t>DFT: 1 trillion complex multiplicatio</a:t>
            </a:r>
            <a:r>
              <a:rPr lang="en-US">
                <a:solidFill>
                  <a:srgbClr val="FF0000"/>
                </a:solidFill>
              </a:rPr>
              <a:t>ns</a:t>
            </a:r>
            <a:r>
              <a:rPr lang="en-US"/>
              <a:t> -&gt; </a:t>
            </a:r>
            <a:r>
              <a:rPr lang="en-US">
                <a:solidFill>
                  <a:srgbClr val="1309E1"/>
                </a:solidFill>
              </a:rPr>
              <a:t>FFT: 20 million operations</a:t>
            </a:r>
          </a:p>
        </p:txBody>
      </p:sp>
      <p:pic>
        <p:nvPicPr>
          <p:cNvPr id="70" name="Picture 69" descr="\input{Definitions.tex}&#10;\usepackage{xcolor}&#10;\begin{document}&#10;\begin{equation*}&#10;{\color{black} \mathcal{O}(N^2)}&#10;\end{equation*}&#10;\end{document}&#10;" title="IguanaTex Picture Display">
            <a:extLst>
              <a:ext uri="{FF2B5EF4-FFF2-40B4-BE49-F238E27FC236}">
                <a16:creationId xmlns:a16="http://schemas.microsoft.com/office/drawing/2014/main" id="{34417FDB-69D5-2460-C35E-EBA0D117E0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81" y="5739796"/>
            <a:ext cx="886460" cy="35814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30D66578-3CC4-0C6C-D5FB-0941F1823FFD}"/>
              </a:ext>
            </a:extLst>
          </p:cNvPr>
          <p:cNvSpPr txBox="1"/>
          <p:nvPr/>
        </p:nvSpPr>
        <p:spPr>
          <a:xfrm>
            <a:off x="9994900" y="724572"/>
            <a:ext cx="2345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"Divide and Conquer"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12CB60A-1967-D7BA-A0D2-2CCB4F7A58C7}"/>
              </a:ext>
            </a:extLst>
          </p:cNvPr>
          <p:cNvSpPr txBox="1"/>
          <p:nvPr/>
        </p:nvSpPr>
        <p:spPr>
          <a:xfrm>
            <a:off x="9590903" y="1115294"/>
            <a:ext cx="26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Radix-2 gets the attention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EAED05-7E62-9B01-7660-0162B17C4772}"/>
              </a:ext>
            </a:extLst>
          </p:cNvPr>
          <p:cNvSpPr txBox="1"/>
          <p:nvPr/>
        </p:nvSpPr>
        <p:spPr>
          <a:xfrm>
            <a:off x="5933074" y="1134638"/>
            <a:ext cx="103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Example: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C9CC6C5-80CC-C224-7AD0-5E1197A20291}"/>
              </a:ext>
            </a:extLst>
          </p:cNvPr>
          <p:cNvSpPr txBox="1"/>
          <p:nvPr/>
        </p:nvSpPr>
        <p:spPr>
          <a:xfrm>
            <a:off x="6828941" y="1123642"/>
            <a:ext cx="12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8-point FFT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D29DD-1721-D5A1-5E45-FE8605282C1A}"/>
              </a:ext>
            </a:extLst>
          </p:cNvPr>
          <p:cNvSpPr txBox="1"/>
          <p:nvPr/>
        </p:nvSpPr>
        <p:spPr>
          <a:xfrm>
            <a:off x="32798" y="1250309"/>
            <a:ext cx="3437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404"/>
                </a:solidFill>
              </a:rPr>
              <a:t>Core idea: </a:t>
            </a:r>
          </a:p>
          <a:p>
            <a:r>
              <a:rPr lang="en-US">
                <a:solidFill>
                  <a:srgbClr val="FF0404"/>
                </a:solidFill>
              </a:rPr>
              <a:t>multiple a rotating vector     , </a:t>
            </a:r>
          </a:p>
          <a:p>
            <a:r>
              <a:rPr lang="en-US">
                <a:solidFill>
                  <a:srgbClr val="FF0404"/>
                </a:solidFill>
              </a:rPr>
              <a:t>the signal’s amplitude unchanged</a:t>
            </a:r>
            <a:r>
              <a:rPr lang="en-US"/>
              <a:t>.</a:t>
            </a:r>
          </a:p>
        </p:txBody>
      </p:sp>
      <p:pic>
        <p:nvPicPr>
          <p:cNvPr id="94" name="Picture 93" descr="\input{Definitions.tex}&#10;\usepackage{xcolor}&#10;\begin{document}&#10;\begin{equation*}&#10;{\color{Blue} W}&#10;\end{equation*}&#10;\end{document}&#10;" title="IguanaTex Picture Display">
            <a:extLst>
              <a:ext uri="{FF2B5EF4-FFF2-40B4-BE49-F238E27FC236}">
                <a16:creationId xmlns:a16="http://schemas.microsoft.com/office/drawing/2014/main" id="{3672D25B-2AD6-0896-5DDF-B73E82A3C4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07" y="1623935"/>
            <a:ext cx="274930" cy="194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919112-5F85-8F34-23CB-EDBD06659925}"/>
              </a:ext>
            </a:extLst>
          </p:cNvPr>
          <p:cNvSpPr txBox="1"/>
          <p:nvPr/>
        </p:nvSpPr>
        <p:spPr>
          <a:xfrm>
            <a:off x="3581400" y="2880184"/>
            <a:ext cx="728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1309E1"/>
                </a:solidFill>
              </a:rPr>
              <a:t>Even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D5BE7B-FFBC-67CB-C090-B775C3FECCDD}"/>
              </a:ext>
            </a:extLst>
          </p:cNvPr>
          <p:cNvSpPr txBox="1"/>
          <p:nvPr/>
        </p:nvSpPr>
        <p:spPr>
          <a:xfrm>
            <a:off x="10343106" y="2880183"/>
            <a:ext cx="667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1309E1"/>
                </a:solidFill>
              </a:rPr>
              <a:t>Odd</a:t>
            </a:r>
          </a:p>
        </p:txBody>
      </p:sp>
    </p:spTree>
    <p:extLst>
      <p:ext uri="{BB962C8B-B14F-4D97-AF65-F5344CB8AC3E}">
        <p14:creationId xmlns:p14="http://schemas.microsoft.com/office/powerpoint/2010/main" val="2035946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648AF-8DC1-20F2-099E-DA7E0F387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EA62A97-CACE-36D4-0792-E8B4EBF7B0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58" t="33736" r="43229" b="45079"/>
          <a:stretch>
            <a:fillRect/>
          </a:stretch>
        </p:blipFill>
        <p:spPr>
          <a:xfrm>
            <a:off x="4358246" y="2439532"/>
            <a:ext cx="5915068" cy="1572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38A2F-19FB-4387-1044-45E09A6B9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FFT’s beauty: </a:t>
            </a:r>
            <a:r>
              <a:rPr lang="en-US" sz="3000">
                <a:solidFill>
                  <a:srgbClr val="FF0404"/>
                </a:solidFill>
              </a:rPr>
              <a:t>“Divide and Conquer”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8EB30-9018-EA73-E9C9-A64917B2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24</a:t>
            </a:fld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47FC9-4D08-2BE7-AE6F-457D1099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58" t="24558" r="43229" b="65719"/>
          <a:stretch>
            <a:fillRect/>
          </a:stretch>
        </p:blipFill>
        <p:spPr>
          <a:xfrm>
            <a:off x="4358246" y="1754182"/>
            <a:ext cx="5915068" cy="721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4D92EE-4A8B-7F1B-49C0-0F8330044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609" y="5554711"/>
            <a:ext cx="5587706" cy="390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9C62A0-020C-4446-B800-6DE5071FB89C}"/>
              </a:ext>
            </a:extLst>
          </p:cNvPr>
          <p:cNvSpPr txBox="1"/>
          <p:nvPr/>
        </p:nvSpPr>
        <p:spPr>
          <a:xfrm>
            <a:off x="4441518" y="2920387"/>
            <a:ext cx="728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1309E1"/>
                </a:solidFill>
              </a:rPr>
              <a:t>Even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F85D2-45D6-1070-02CE-04966CCA7978}"/>
              </a:ext>
            </a:extLst>
          </p:cNvPr>
          <p:cNvSpPr txBox="1"/>
          <p:nvPr/>
        </p:nvSpPr>
        <p:spPr>
          <a:xfrm>
            <a:off x="9488082" y="2864631"/>
            <a:ext cx="667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1309E1"/>
                </a:solidFill>
              </a:rPr>
              <a:t>Odd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64DA65-B604-7389-52AB-E26D426CD102}"/>
              </a:ext>
            </a:extLst>
          </p:cNvPr>
          <p:cNvSpPr txBox="1"/>
          <p:nvPr/>
        </p:nvSpPr>
        <p:spPr>
          <a:xfrm>
            <a:off x="2125685" y="1645014"/>
            <a:ext cx="1827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1 signals of 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8 points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B0A1F5-B85A-3F68-B66A-2A3CE08513A7}"/>
              </a:ext>
            </a:extLst>
          </p:cNvPr>
          <p:cNvSpPr txBox="1"/>
          <p:nvPr/>
        </p:nvSpPr>
        <p:spPr>
          <a:xfrm>
            <a:off x="2125685" y="3254549"/>
            <a:ext cx="1827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 signals of 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 points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6B84C7-6CC4-2DE2-ED3C-111DC4F85D8D}"/>
              </a:ext>
            </a:extLst>
          </p:cNvPr>
          <p:cNvSpPr txBox="1"/>
          <p:nvPr/>
        </p:nvSpPr>
        <p:spPr>
          <a:xfrm>
            <a:off x="2125685" y="4755146"/>
            <a:ext cx="1827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 signals of 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 points</a:t>
            </a:r>
          </a:p>
        </p:txBody>
      </p:sp>
      <p:pic>
        <p:nvPicPr>
          <p:cNvPr id="19" name="Picture 18" descr="\input{Definitions.tex}&#10;\usepackage{xcolor}&#10;\begin{document}&#10;\begin{equation*}&#10;{\color{blue} \textrm{2-point}~\mathcal{FFT}}&#10;\end{equation*}&#10;\end{document}&#10;" title="IguanaTex Picture Display">
            <a:extLst>
              <a:ext uri="{FF2B5EF4-FFF2-40B4-BE49-F238E27FC236}">
                <a16:creationId xmlns:a16="http://schemas.microsoft.com/office/drawing/2014/main" id="{DDD7E545-D386-709F-018E-3FDAB1E1C3A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8" y="5094659"/>
            <a:ext cx="1631696" cy="252578"/>
          </a:xfrm>
          <a:prstGeom prst="rect">
            <a:avLst/>
          </a:prstGeom>
        </p:spPr>
      </p:pic>
      <p:pic>
        <p:nvPicPr>
          <p:cNvPr id="22" name="Picture 21" descr="\input{Definitions.tex}&#10;\usepackage{xcolor}&#10;\begin{document}&#10;\begin{equation*}&#10;{\color{blue} \textrm{4-point}~\mathcal{FFT}}&#10;\end{equation*}&#10;\end{document}&#10;" title="IguanaTex Picture Display">
            <a:extLst>
              <a:ext uri="{FF2B5EF4-FFF2-40B4-BE49-F238E27FC236}">
                <a16:creationId xmlns:a16="http://schemas.microsoft.com/office/drawing/2014/main" id="{AAD3F138-75BC-147A-5751-E1244F85CB7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0" y="3543758"/>
            <a:ext cx="1638402" cy="252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F3E12-A31A-A0FC-55BB-F0067A73A352}"/>
              </a:ext>
            </a:extLst>
          </p:cNvPr>
          <p:cNvSpPr txBox="1"/>
          <p:nvPr/>
        </p:nvSpPr>
        <p:spPr>
          <a:xfrm>
            <a:off x="4584313" y="126467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[0]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BAF36-0347-8E91-85DA-1B973283932C}"/>
              </a:ext>
            </a:extLst>
          </p:cNvPr>
          <p:cNvSpPr txBox="1"/>
          <p:nvPr/>
        </p:nvSpPr>
        <p:spPr>
          <a:xfrm>
            <a:off x="5308213" y="127139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[1]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3F2BA-187D-D295-4472-DD252C0CFC36}"/>
              </a:ext>
            </a:extLst>
          </p:cNvPr>
          <p:cNvSpPr txBox="1"/>
          <p:nvPr/>
        </p:nvSpPr>
        <p:spPr>
          <a:xfrm>
            <a:off x="6063383" y="126467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[2]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77C54-72EE-0423-F003-CABD51D302CF}"/>
              </a:ext>
            </a:extLst>
          </p:cNvPr>
          <p:cNvSpPr txBox="1"/>
          <p:nvPr/>
        </p:nvSpPr>
        <p:spPr>
          <a:xfrm>
            <a:off x="6732596" y="125659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[3]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DC4BAC-A574-415A-3A8D-974C31275014}"/>
              </a:ext>
            </a:extLst>
          </p:cNvPr>
          <p:cNvSpPr txBox="1"/>
          <p:nvPr/>
        </p:nvSpPr>
        <p:spPr>
          <a:xfrm>
            <a:off x="7442478" y="123508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[4]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563151-2B89-64C2-082A-D00E0AB5C2DC}"/>
              </a:ext>
            </a:extLst>
          </p:cNvPr>
          <p:cNvSpPr txBox="1"/>
          <p:nvPr/>
        </p:nvSpPr>
        <p:spPr>
          <a:xfrm>
            <a:off x="8198764" y="122507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[5]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9E7DB0-CAF8-3817-2993-ECED6214954C}"/>
              </a:ext>
            </a:extLst>
          </p:cNvPr>
          <p:cNvSpPr txBox="1"/>
          <p:nvPr/>
        </p:nvSpPr>
        <p:spPr>
          <a:xfrm>
            <a:off x="8880879" y="125466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[6]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2488B3-2060-879B-E77D-B4AEEEC0D020}"/>
              </a:ext>
            </a:extLst>
          </p:cNvPr>
          <p:cNvSpPr txBox="1"/>
          <p:nvPr/>
        </p:nvSpPr>
        <p:spPr>
          <a:xfrm>
            <a:off x="9712502" y="125466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[7]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9BAA0-4451-D130-DF09-E93F232A4727}"/>
              </a:ext>
            </a:extLst>
          </p:cNvPr>
          <p:cNvSpPr txBox="1"/>
          <p:nvPr/>
        </p:nvSpPr>
        <p:spPr>
          <a:xfrm>
            <a:off x="2079595" y="1292664"/>
            <a:ext cx="234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Local index (even, odd)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89A46D-04CD-FCB8-D994-343E97982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58" t="55807" r="43229" b="24043"/>
          <a:stretch>
            <a:fillRect/>
          </a:stretch>
        </p:blipFill>
        <p:spPr>
          <a:xfrm>
            <a:off x="4331348" y="4085546"/>
            <a:ext cx="5915068" cy="14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5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5" grpId="0"/>
      <p:bldP spid="7" grpId="0"/>
      <p:bldP spid="15" grpId="0"/>
      <p:bldP spid="16" grpId="0"/>
      <p:bldP spid="17" grpId="0"/>
      <p:bldP spid="18" grpId="0"/>
      <p:bldP spid="21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E474F-737C-5747-012F-9C9C75513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6D03062-B2F4-4D9C-C497-744E75FFAC5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4737" r="11625"/>
          <a:stretch>
            <a:fillRect/>
          </a:stretch>
        </p:blipFill>
        <p:spPr>
          <a:xfrm>
            <a:off x="320634" y="2620155"/>
            <a:ext cx="6743667" cy="2801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7A17F-F351-9D75-1859-59DE1BE45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/>
              <a:t>Butterfly Operation: </a:t>
            </a:r>
            <a:r>
              <a:rPr lang="en-AU" sz="3000">
                <a:solidFill>
                  <a:srgbClr val="1309E1"/>
                </a:solidFill>
              </a:rPr>
              <a:t>2</a:t>
            </a:r>
            <a:r>
              <a:rPr lang="en-AU" sz="3000"/>
              <a:t>-point FFT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4F850-E4EB-51D0-9459-1A5A16B2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25</a:t>
            </a:fld>
            <a:endParaRPr lang="en-AU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550D603-5290-9DD2-B7F9-6B0A0ECAD146}"/>
              </a:ext>
            </a:extLst>
          </p:cNvPr>
          <p:cNvSpPr txBox="1"/>
          <p:nvPr/>
        </p:nvSpPr>
        <p:spPr>
          <a:xfrm>
            <a:off x="9994900" y="724572"/>
            <a:ext cx="2345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"Divide and Conquer"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D93CBD-9E52-33F4-D294-0E045C9372F1}"/>
              </a:ext>
            </a:extLst>
          </p:cNvPr>
          <p:cNvSpPr txBox="1"/>
          <p:nvPr/>
        </p:nvSpPr>
        <p:spPr>
          <a:xfrm>
            <a:off x="9590903" y="1115294"/>
            <a:ext cx="26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Radix-2 gets the attention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81D16C6-2E20-7B16-D779-8ABD97B2F402}"/>
              </a:ext>
            </a:extLst>
          </p:cNvPr>
          <p:cNvSpPr txBox="1"/>
          <p:nvPr/>
        </p:nvSpPr>
        <p:spPr>
          <a:xfrm>
            <a:off x="59724" y="1077050"/>
            <a:ext cx="272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Example: 2-point FFT (N=2)</a:t>
            </a:r>
          </a:p>
        </p:txBody>
      </p:sp>
      <p:pic>
        <p:nvPicPr>
          <p:cNvPr id="7" name="Picture 6" descr="\input{Definitions.tex}&#10;\usepackage{xcolor}&#10;\begin{document}&#10;\begin{equation*}&#10;{\color{black} &#10;\begin{aligned}&#10;X[0]&#10;&amp;= x[0]e^{-j\frac{2\pi}{2}(0)(0)}&#10; + x[1]e^{-j\frac{2\pi}{2}(0)(1)} \\&#10;&amp;= x[0]e^0 + x[1]e^0 \\&#10;&amp;= x[0] + x[1]&#10;\end{aligned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F1A55423-640F-3659-D3AD-8E13D79171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87"/>
          <a:stretch>
            <a:fillRect/>
          </a:stretch>
        </p:blipFill>
        <p:spPr>
          <a:xfrm>
            <a:off x="6958940" y="2592296"/>
            <a:ext cx="583998" cy="1220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209D8-9AD7-193E-F5CE-50CC511273F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9" b="91390"/>
          <a:stretch>
            <a:fillRect/>
          </a:stretch>
        </p:blipFill>
        <p:spPr>
          <a:xfrm>
            <a:off x="215274" y="1950378"/>
            <a:ext cx="7772400" cy="369333"/>
          </a:xfrm>
          <a:prstGeom prst="rect">
            <a:avLst/>
          </a:prstGeom>
        </p:spPr>
      </p:pic>
      <p:pic>
        <p:nvPicPr>
          <p:cNvPr id="10" name="Picture 9" descr="\input{Definitions.tex}&#10;\usepackage{xcolor}&#10;\begin{document}&#10;\begin{equation*}&#10;\begin{aligned}&#10;X[1]&#10;&amp;= x[0]e^{-j\frac{2\pi}{2}(1)(0)}&#10; + x[1]e^{-j\frac{2\pi}{2}(1)(1)} \\&#10;&amp;= x[0]e^0 + x[1]e^{-j\pi} \\&#10;&amp;= x[0] - x[1]&#10;\end{aligned}&#10;\end{equation*}&#10;\end{document}&#10;" title="IguanaTex Picture Display">
            <a:extLst>
              <a:ext uri="{FF2B5EF4-FFF2-40B4-BE49-F238E27FC236}">
                <a16:creationId xmlns:a16="http://schemas.microsoft.com/office/drawing/2014/main" id="{7061004F-BA31-4A7F-F10E-5200119C95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64"/>
          <a:stretch>
            <a:fillRect/>
          </a:stretch>
        </p:blipFill>
        <p:spPr>
          <a:xfrm>
            <a:off x="6958940" y="4876814"/>
            <a:ext cx="608416" cy="1224890"/>
          </a:xfrm>
          <a:prstGeom prst="rect">
            <a:avLst/>
          </a:prstGeom>
        </p:spPr>
      </p:pic>
      <p:pic>
        <p:nvPicPr>
          <p:cNvPr id="18" name="Picture 17" descr="\input{Definitions.tex}&#10;\usepackage{xcolor}&#10;\begin{document}&#10;\begin{equation*}&#10;X[k]&#10;=&#10;\sum_{n=0}^{N-1}&#10;x[n]e^{-j\frac{2\pi}{N} kn},&#10;\qquad k=0,1&#10;\end{equation*}&#10;\end{document}&#10;" title="IguanaTex Picture Display">
            <a:extLst>
              <a:ext uri="{FF2B5EF4-FFF2-40B4-BE49-F238E27FC236}">
                <a16:creationId xmlns:a16="http://schemas.microsoft.com/office/drawing/2014/main" id="{3BD8AA75-6DFE-7759-2446-EE62E0AA473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7"/>
          <a:stretch>
            <a:fillRect/>
          </a:stretch>
        </p:blipFill>
        <p:spPr>
          <a:xfrm>
            <a:off x="8108628" y="1208838"/>
            <a:ext cx="910335" cy="8091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803E3F-7EAD-12AC-0068-F65A9A343E10}"/>
              </a:ext>
            </a:extLst>
          </p:cNvPr>
          <p:cNvSpPr txBox="1"/>
          <p:nvPr/>
        </p:nvSpPr>
        <p:spPr>
          <a:xfrm>
            <a:off x="121497" y="2221304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Time-domain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A38277-FB35-CF1E-D921-949DEFB2F44B}"/>
              </a:ext>
            </a:extLst>
          </p:cNvPr>
          <p:cNvSpPr txBox="1"/>
          <p:nvPr/>
        </p:nvSpPr>
        <p:spPr>
          <a:xfrm>
            <a:off x="5795924" y="2218458"/>
            <a:ext cx="19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Frequency-domain</a:t>
            </a:r>
          </a:p>
        </p:txBody>
      </p:sp>
      <p:pic>
        <p:nvPicPr>
          <p:cNvPr id="44" name="Picture 43" descr="\input{Definitions.tex}&#10;\usepackage{xcolor}&#10;\begin{document}&#10;\begin{equation*}&#10;{\color{blue} \textrm{2-point}~\mathcal{FFT}{\{a,b\}}= [{(a+b), (a-b)}]}&#10;\end{equation*}&#10;\end{document}&#10;" title="IguanaTex Picture Display">
            <a:extLst>
              <a:ext uri="{FF2B5EF4-FFF2-40B4-BE49-F238E27FC236}">
                <a16:creationId xmlns:a16="http://schemas.microsoft.com/office/drawing/2014/main" id="{3246DD5A-5E57-670B-E2D7-266B2642025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24" y="5482377"/>
            <a:ext cx="4553101" cy="279400"/>
          </a:xfrm>
          <a:prstGeom prst="rect">
            <a:avLst/>
          </a:prstGeom>
        </p:spPr>
      </p:pic>
      <p:pic>
        <p:nvPicPr>
          <p:cNvPr id="40" name="Picture 39" descr="\input{Definitions.tex}&#10;\usepackage{xcolor}&#10;\begin{document}&#10;\begin{align*}&#10;X[k] &amp;= \sum_{n=0}^{N-1} x[n] \cdot (W_N^{k})^n&#10;\end{align*}&#10;\end{document}&#10;" title="IguanaTex Picture Display">
            <a:extLst>
              <a:ext uri="{FF2B5EF4-FFF2-40B4-BE49-F238E27FC236}">
                <a16:creationId xmlns:a16="http://schemas.microsoft.com/office/drawing/2014/main" id="{76BECEE9-F430-80AA-21AD-610CE6AB9E2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78" y="1144328"/>
            <a:ext cx="2954934" cy="809142"/>
          </a:xfrm>
          <a:prstGeom prst="rect">
            <a:avLst/>
          </a:prstGeom>
        </p:spPr>
      </p:pic>
      <p:pic>
        <p:nvPicPr>
          <p:cNvPr id="41" name="Picture 40" descr="\input{Definitions.tex}&#10;\usepackage{xcolor}&#10;\begin{document}&#10;\begin{equation*}&#10;{\color{Blue} W_{N}^{k} = e^{-j\frac{2\pi}{N} \cdot k}}&#10;\end{equation*}&#10;\end{document}&#10;" title="IguanaTex Picture Display">
            <a:extLst>
              <a:ext uri="{FF2B5EF4-FFF2-40B4-BE49-F238E27FC236}">
                <a16:creationId xmlns:a16="http://schemas.microsoft.com/office/drawing/2014/main" id="{8CDB8D4E-AD40-6E1B-B79A-254E0CFA06B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54" y="1364260"/>
            <a:ext cx="1694282" cy="348691"/>
          </a:xfrm>
          <a:prstGeom prst="rect">
            <a:avLst/>
          </a:prstGeom>
        </p:spPr>
      </p:pic>
      <p:pic>
        <p:nvPicPr>
          <p:cNvPr id="21" name="Picture 20" descr="\input{Definitions.tex}&#10;\usepackage{xcolor}&#10;\begin{document}&#10;\begin{equation*}&#10;{\color{Blue} W_{N}^{0} = e^{-j\frac{2\pi}{N} \cdot 0}=1}&#10;\end{equation*}&#10;\end{document}&#10;" title="IguanaTex Picture Display">
            <a:extLst>
              <a:ext uri="{FF2B5EF4-FFF2-40B4-BE49-F238E27FC236}">
                <a16:creationId xmlns:a16="http://schemas.microsoft.com/office/drawing/2014/main" id="{48C56ABA-FB28-8B37-91F3-4D41A27D5A1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44" y="6967357"/>
            <a:ext cx="2197202" cy="348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D44A0B-237F-24F7-DBBB-484F327DA2F7}"/>
              </a:ext>
            </a:extLst>
          </p:cNvPr>
          <p:cNvSpPr txBox="1"/>
          <p:nvPr/>
        </p:nvSpPr>
        <p:spPr>
          <a:xfrm>
            <a:off x="565962" y="3038765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823CA-DD18-34F6-B313-2CA2432C2196}"/>
              </a:ext>
            </a:extLst>
          </p:cNvPr>
          <p:cNvSpPr txBox="1"/>
          <p:nvPr/>
        </p:nvSpPr>
        <p:spPr>
          <a:xfrm>
            <a:off x="534642" y="5285347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1" name="Picture 10" descr="\input{Definitions.tex}&#10;\usepackage{xcolor}&#10;\begin{document}&#10;\begin{equation*}&#10;{\color{red} \{8, -8\}}&#10;\end{equation*}&#10;\end{document}&#10;" title="IguanaTex Picture Display">
            <a:extLst>
              <a:ext uri="{FF2B5EF4-FFF2-40B4-BE49-F238E27FC236}">
                <a16:creationId xmlns:a16="http://schemas.microsoft.com/office/drawing/2014/main" id="{9C328EF0-E054-EB5F-DB91-BDBC747A7CB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16" y="5821442"/>
            <a:ext cx="1248461" cy="40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65C47-73A1-B669-D125-FF02E8D3529D}"/>
              </a:ext>
            </a:extLst>
          </p:cNvPr>
          <p:cNvSpPr txBox="1"/>
          <p:nvPr/>
        </p:nvSpPr>
        <p:spPr>
          <a:xfrm>
            <a:off x="7088719" y="3035684"/>
            <a:ext cx="558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42E86-3413-7974-7CB6-C0A8C27732B0}"/>
              </a:ext>
            </a:extLst>
          </p:cNvPr>
          <p:cNvSpPr txBox="1"/>
          <p:nvPr/>
        </p:nvSpPr>
        <p:spPr>
          <a:xfrm>
            <a:off x="7064301" y="5322517"/>
            <a:ext cx="558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-8</a:t>
            </a:r>
          </a:p>
        </p:txBody>
      </p:sp>
      <p:pic>
        <p:nvPicPr>
          <p:cNvPr id="16" name="Picture 15" descr="\input{Definitions.tex}&#10;\usepackage{xcolor}&#10;\begin{document}&#10;\begin{equation*}&#10;{\color{black} &#10;\begin{aligned}&#10;X[0]&#10;&amp;= x[0]e^{-j\frac{2\pi}{2}(0)(0)}&#10; + x[1]e^{-j\frac{2\pi}{2}(0)(1)} \\&#10;&amp;= x[0]e^0 + x[1]e^0 \\&#10;&amp;= x[0] + x[1]&#10;\end{aligned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896EF474-9D3D-133D-04C4-247FB3B492A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/>
          <a:stretch>
            <a:fillRect/>
          </a:stretch>
        </p:blipFill>
        <p:spPr>
          <a:xfrm>
            <a:off x="7567356" y="2587790"/>
            <a:ext cx="4058682" cy="1220419"/>
          </a:xfrm>
          <a:prstGeom prst="rect">
            <a:avLst/>
          </a:prstGeom>
        </p:spPr>
      </p:pic>
      <p:pic>
        <p:nvPicPr>
          <p:cNvPr id="17" name="Picture 16" descr="\input{Definitions.tex}&#10;\usepackage{xcolor}&#10;\begin{document}&#10;\begin{equation*}&#10;\begin{aligned}&#10;X[1]&#10;&amp;= x[0]e^{-j\frac{2\pi}{2}(1)(0)}&#10; + x[1]e^{-j\frac{2\pi}{2}(1)(1)} \\&#10;&amp;= x[0]e^0 + x[1]e^{-j\pi} \\&#10;&amp;= x[0] - x[1]&#10;\end{aligned}&#10;\end{equation*}&#10;\end{document}&#10;" title="IguanaTex Picture Display">
            <a:extLst>
              <a:ext uri="{FF2B5EF4-FFF2-40B4-BE49-F238E27FC236}">
                <a16:creationId xmlns:a16="http://schemas.microsoft.com/office/drawing/2014/main" id="{DFFD41E2-C624-DE7C-AE8B-1F27B965121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/>
          <a:stretch>
            <a:fillRect/>
          </a:stretch>
        </p:blipFill>
        <p:spPr>
          <a:xfrm>
            <a:off x="7567356" y="4876814"/>
            <a:ext cx="4058682" cy="12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2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/>
      <p:bldP spid="5" grpId="0"/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96F2D-C2A9-35C1-898A-E831F4E83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2C29-79B7-FB0B-E9DA-AB280D50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Example Question: how to get 2 point FFT?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77F5E-E0D9-4D49-D356-039A13F4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26</a:t>
            </a:fld>
            <a:endParaRPr lang="en-A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786BFA-86E2-2709-720D-FBD3BE12D43C}"/>
              </a:ext>
            </a:extLst>
          </p:cNvPr>
          <p:cNvSpPr txBox="1"/>
          <p:nvPr/>
        </p:nvSpPr>
        <p:spPr>
          <a:xfrm>
            <a:off x="10115720" y="73501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10-sec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61042-E1B7-768C-9E73-CC439976C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546" y="5566141"/>
            <a:ext cx="5587706" cy="390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C56AD7-029A-EC6F-A1E7-132267F4606E}"/>
              </a:ext>
            </a:extLst>
          </p:cNvPr>
          <p:cNvSpPr txBox="1"/>
          <p:nvPr/>
        </p:nvSpPr>
        <p:spPr>
          <a:xfrm>
            <a:off x="681898" y="1753932"/>
            <a:ext cx="4487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How to get 2-point FFT of this? </a:t>
            </a:r>
          </a:p>
        </p:txBody>
      </p:sp>
      <p:pic>
        <p:nvPicPr>
          <p:cNvPr id="19" name="Picture 18" descr="\input{Definitions.tex}&#10;\usepackage{xcolor}&#10;\begin{document}&#10;\begin{equation*}&#10;{\color{blue} \textrm{2-point}~\mathcal{FFT}{\{a,b\}}= [{(a+b), (a-b)}]}&#10;\end{equation*}&#10;\end{document}&#10;" title="IguanaTex Picture Display">
            <a:extLst>
              <a:ext uri="{FF2B5EF4-FFF2-40B4-BE49-F238E27FC236}">
                <a16:creationId xmlns:a16="http://schemas.microsoft.com/office/drawing/2014/main" id="{760E3896-55C2-C9A3-E8AD-7C052F8085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95" y="2756176"/>
            <a:ext cx="4553101" cy="279400"/>
          </a:xfrm>
          <a:prstGeom prst="rect">
            <a:avLst/>
          </a:prstGeom>
        </p:spPr>
      </p:pic>
      <p:pic>
        <p:nvPicPr>
          <p:cNvPr id="36" name="Picture 35" descr="\input{Definitions.tex}&#10;\usepackage{xcolor}&#10;\begin{document}&#10;\begin{equation*}&#10;{\color{blue} \textrm{2-point}~\mathcal{FFT}{\{2,4\}}= [{(2+4), (2-4)}]}&#10;\end{equation*}&#10;\end{document}&#10;" title="IguanaTex Picture Display">
            <a:extLst>
              <a:ext uri="{FF2B5EF4-FFF2-40B4-BE49-F238E27FC236}">
                <a16:creationId xmlns:a16="http://schemas.microsoft.com/office/drawing/2014/main" id="{2887203D-A280-170A-D79E-AA3E5B3317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94" y="3586887"/>
            <a:ext cx="4588864" cy="279400"/>
          </a:xfrm>
          <a:prstGeom prst="rect">
            <a:avLst/>
          </a:prstGeom>
        </p:spPr>
      </p:pic>
      <p:pic>
        <p:nvPicPr>
          <p:cNvPr id="34" name="Picture 33" descr="\input{Definitions.tex}&#10;\usepackage{xcolor}&#10;\begin{document}&#10;\begin{equation*}&#10;{\color{black} \{6, -2\}}&#10;\end{equation*}&#10;\end{document}&#10;" title="IguanaTex Picture Display">
            <a:extLst>
              <a:ext uri="{FF2B5EF4-FFF2-40B4-BE49-F238E27FC236}">
                <a16:creationId xmlns:a16="http://schemas.microsoft.com/office/drawing/2014/main" id="{8E83C709-8EC6-2B8F-5630-ECD9BE46B43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55" y="4203666"/>
            <a:ext cx="1248461" cy="406400"/>
          </a:xfrm>
          <a:prstGeom prst="rect">
            <a:avLst/>
          </a:prstGeom>
        </p:spPr>
      </p:pic>
      <p:pic>
        <p:nvPicPr>
          <p:cNvPr id="32" name="Picture 31" descr="\input{Definitions.tex}&#10;\usepackage{xcolor}&#10;\begin{document}&#10;\begin{equation*}&#10;{\color{black} \{2, 4\}}&#10;\end{equation*}&#10;\end{document}&#10;" title="IguanaTex Picture Display">
            <a:extLst>
              <a:ext uri="{FF2B5EF4-FFF2-40B4-BE49-F238E27FC236}">
                <a16:creationId xmlns:a16="http://schemas.microsoft.com/office/drawing/2014/main" id="{CA2B2D0F-63DF-4559-3AB8-8147437F694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55" y="1809197"/>
            <a:ext cx="933095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38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8D8BD-ABCA-31C7-5677-082F96A64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B5540F4-5A97-509D-1DEB-E3795373E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8904" y="1141409"/>
            <a:ext cx="2601097" cy="13216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24B8AC-2397-095E-4BDB-46F4393970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529"/>
          <a:stretch>
            <a:fillRect/>
          </a:stretch>
        </p:blipFill>
        <p:spPr>
          <a:xfrm>
            <a:off x="3215484" y="3047239"/>
            <a:ext cx="8976516" cy="3810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D1B02-ABF3-FAD0-1EEC-79F9B7B4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/>
              <a:t>Butterfly Operation: </a:t>
            </a:r>
            <a:r>
              <a:rPr lang="en-AU" sz="3000">
                <a:solidFill>
                  <a:srgbClr val="1309E1"/>
                </a:solidFill>
              </a:rPr>
              <a:t>4</a:t>
            </a:r>
            <a:r>
              <a:rPr lang="en-AU" sz="3000"/>
              <a:t>-point FFT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4F00-E7EE-646E-7569-D1E7CE03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27</a:t>
            </a:fld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809F7-3520-21FF-7E9C-6BA03E12A732}"/>
              </a:ext>
            </a:extLst>
          </p:cNvPr>
          <p:cNvSpPr txBox="1"/>
          <p:nvPr/>
        </p:nvSpPr>
        <p:spPr>
          <a:xfrm>
            <a:off x="120730" y="1148403"/>
            <a:ext cx="272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Example: 4-point FFT (</a:t>
            </a:r>
            <a:r>
              <a:rPr lang="en-US">
                <a:solidFill>
                  <a:srgbClr val="FF0000"/>
                </a:solidFill>
              </a:rPr>
              <a:t>N=4</a:t>
            </a:r>
            <a:r>
              <a:rPr lang="en-US">
                <a:solidFill>
                  <a:srgbClr val="1309E1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15BC2-2E6A-790A-9817-FD9B03177655}"/>
              </a:ext>
            </a:extLst>
          </p:cNvPr>
          <p:cNvSpPr txBox="1"/>
          <p:nvPr/>
        </p:nvSpPr>
        <p:spPr>
          <a:xfrm>
            <a:off x="2864697" y="286257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Time-domain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6D743D-ACD8-DB61-6843-E8CC50989FD3}"/>
              </a:ext>
            </a:extLst>
          </p:cNvPr>
          <p:cNvSpPr txBox="1"/>
          <p:nvPr/>
        </p:nvSpPr>
        <p:spPr>
          <a:xfrm>
            <a:off x="10345825" y="2924382"/>
            <a:ext cx="19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Frequency-domain</a:t>
            </a:r>
          </a:p>
        </p:txBody>
      </p:sp>
      <p:pic>
        <p:nvPicPr>
          <p:cNvPr id="13" name="Picture 12" descr="\input{Definitions.tex}&#10;\usepackage{xcolor}&#10;\begin{document}&#10;\begin{align*}&#10;X[0] &amp;= E[0] + W_4^0 \cdot O[0] \\&#10;X[1] &amp;= E[1] + W_4^1 \cdot O[1] \\&#10;X[2] &amp;= E[0] - W_4^0 \cdot O[0] \\&#10;X[3] &amp;= E[1] - W_4^1 \cdot O[1]&#10;\end{align*}&#10;\end{document}&#10;" title="IguanaTex Picture Display">
            <a:extLst>
              <a:ext uri="{FF2B5EF4-FFF2-40B4-BE49-F238E27FC236}">
                <a16:creationId xmlns:a16="http://schemas.microsoft.com/office/drawing/2014/main" id="{66A829C2-07CD-48AC-F9DA-41CFAE7201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" y="3983030"/>
            <a:ext cx="2872232" cy="16696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5203C5-C315-FFEB-9AEB-819FEFFD7529}"/>
              </a:ext>
            </a:extLst>
          </p:cNvPr>
          <p:cNvSpPr txBox="1"/>
          <p:nvPr/>
        </p:nvSpPr>
        <p:spPr>
          <a:xfrm>
            <a:off x="915444" y="3570195"/>
            <a:ext cx="63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Even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75441A-5DDF-7ACE-368E-1879856A93F8}"/>
              </a:ext>
            </a:extLst>
          </p:cNvPr>
          <p:cNvSpPr txBox="1"/>
          <p:nvPr/>
        </p:nvSpPr>
        <p:spPr>
          <a:xfrm>
            <a:off x="2419428" y="3578596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Odd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C96246-5541-05A5-B0C4-8068379F30F3}"/>
              </a:ext>
            </a:extLst>
          </p:cNvPr>
          <p:cNvSpPr txBox="1"/>
          <p:nvPr/>
        </p:nvSpPr>
        <p:spPr>
          <a:xfrm>
            <a:off x="4298103" y="3109048"/>
            <a:ext cx="12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2-point FFT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F5F02-6A65-7D1C-3F95-90CCEF205AD6}"/>
              </a:ext>
            </a:extLst>
          </p:cNvPr>
          <p:cNvSpPr txBox="1"/>
          <p:nvPr/>
        </p:nvSpPr>
        <p:spPr>
          <a:xfrm>
            <a:off x="4381216" y="5191808"/>
            <a:ext cx="12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2-point FFT</a:t>
            </a:r>
          </a:p>
        </p:txBody>
      </p:sp>
      <p:pic>
        <p:nvPicPr>
          <p:cNvPr id="23" name="Picture 22" descr="\input{Definitions.tex}&#10;\usepackage{xcolor}&#10;\begin{document}&#10;\begin{align*}&#10;X[k] &amp;= \sum_{n=0}^{N-1} x[n] \cdot (W_N^{k})^n&#10;\end{align*}&#10;\end{document}&#10;" title="IguanaTex Picture Display">
            <a:extLst>
              <a:ext uri="{FF2B5EF4-FFF2-40B4-BE49-F238E27FC236}">
                <a16:creationId xmlns:a16="http://schemas.microsoft.com/office/drawing/2014/main" id="{B31DEE1B-7DCF-75BF-16E8-8BA70EC6F78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0" y="1496357"/>
            <a:ext cx="2954934" cy="809142"/>
          </a:xfrm>
          <a:prstGeom prst="rect">
            <a:avLst/>
          </a:prstGeom>
        </p:spPr>
      </p:pic>
      <p:pic>
        <p:nvPicPr>
          <p:cNvPr id="25" name="Picture 24" descr="\input{Definitions.tex}&#10;\usepackage{xcolor}&#10;\begin{document}&#10;\begin{equation*}&#10;{\color{Blue} W_{N}^{k} = e^{-j\frac{2\pi}{N} \cdot k}}&#10;\end{equation*}&#10;\end{document}&#10;" title="IguanaTex Picture Display">
            <a:extLst>
              <a:ext uri="{FF2B5EF4-FFF2-40B4-BE49-F238E27FC236}">
                <a16:creationId xmlns:a16="http://schemas.microsoft.com/office/drawing/2014/main" id="{353C906E-8044-8825-BFC1-F75F69DF19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31" y="2139032"/>
            <a:ext cx="1694282" cy="348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8AB0FC-FB64-B3ED-3B5D-3A89FFEC1CF0}"/>
              </a:ext>
            </a:extLst>
          </p:cNvPr>
          <p:cNvSpPr txBox="1"/>
          <p:nvPr/>
        </p:nvSpPr>
        <p:spPr>
          <a:xfrm>
            <a:off x="8464658" y="2663781"/>
            <a:ext cx="3820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If time allows, Jupyter Notebook demo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59118-33E9-7A6E-7B61-B7BE34138FA3}"/>
              </a:ext>
            </a:extLst>
          </p:cNvPr>
          <p:cNvSpPr txBox="1"/>
          <p:nvPr/>
        </p:nvSpPr>
        <p:spPr>
          <a:xfrm>
            <a:off x="9994900" y="724572"/>
            <a:ext cx="2345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"Divide and Conquer"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242FE-8773-4CFE-25CD-CA15845345D4}"/>
              </a:ext>
            </a:extLst>
          </p:cNvPr>
          <p:cNvSpPr txBox="1"/>
          <p:nvPr/>
        </p:nvSpPr>
        <p:spPr>
          <a:xfrm>
            <a:off x="9590903" y="1115294"/>
            <a:ext cx="26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Radix-2 gets the attention</a:t>
            </a:r>
          </a:p>
        </p:txBody>
      </p:sp>
      <p:pic>
        <p:nvPicPr>
          <p:cNvPr id="33" name="Picture 32" descr="\input{Definitions.tex}&#10;\usepackage{xcolor}&#10;\begin{document}&#10;\begin{equation*}&#10;{\color{blue} (W_N)^{\color{red}k}}&#10;\end{equation*}&#10;\end{document}&#10;" title="IguanaTex Picture Display">
            <a:extLst>
              <a:ext uri="{FF2B5EF4-FFF2-40B4-BE49-F238E27FC236}">
                <a16:creationId xmlns:a16="http://schemas.microsoft.com/office/drawing/2014/main" id="{4BB7525B-13FF-17B2-6215-8906FD10325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67" y="5191809"/>
            <a:ext cx="773379" cy="321869"/>
          </a:xfrm>
          <a:prstGeom prst="rect">
            <a:avLst/>
          </a:prstGeom>
        </p:spPr>
      </p:pic>
      <p:pic>
        <p:nvPicPr>
          <p:cNvPr id="31" name="Picture 30" descr="\input{Definitions.tex}&#10;\usepackage{xcolor}&#10;\begin{document}&#10;\begin{equation*}&#10;{\color{red} k = 0, 1, \cdots, N/2 - 1}&#10;\end{equation*}&#10;\end{document}&#10;" title="IguanaTex Picture Display">
            <a:extLst>
              <a:ext uri="{FF2B5EF4-FFF2-40B4-BE49-F238E27FC236}">
                <a16:creationId xmlns:a16="http://schemas.microsoft.com/office/drawing/2014/main" id="{09F0F634-EFAB-3761-A2DB-7396ED84B1C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30" y="2616828"/>
            <a:ext cx="2079346" cy="228600"/>
          </a:xfrm>
          <a:prstGeom prst="rect">
            <a:avLst/>
          </a:prstGeom>
        </p:spPr>
      </p:pic>
      <p:pic>
        <p:nvPicPr>
          <p:cNvPr id="35" name="Picture 34" descr="\input{Definitions.tex}&#10;\usepackage{xcolor}&#10;\begin{document}&#10;\begin{equation*}&#10;{\color{blue} (W_N)^{\color{red}k}}&#10;\end{equation*}&#10;\end{document}&#10;" title="IguanaTex Picture Display">
            <a:extLst>
              <a:ext uri="{FF2B5EF4-FFF2-40B4-BE49-F238E27FC236}">
                <a16:creationId xmlns:a16="http://schemas.microsoft.com/office/drawing/2014/main" id="{14C654AF-8CCF-7A90-9145-8C2FA710DCB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67" y="6224751"/>
            <a:ext cx="773379" cy="3218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6E3BB9-BE4B-97B0-CF37-6FC6C6E19B1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23451"/>
          <a:stretch>
            <a:fillRect/>
          </a:stretch>
        </p:blipFill>
        <p:spPr>
          <a:xfrm>
            <a:off x="5013858" y="2463104"/>
            <a:ext cx="5443473" cy="2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16" grpId="0"/>
      <p:bldP spid="17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DDE0-BD8B-0905-F22A-FA243E2BA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4CB3-4DEF-8B42-2C39-95AE02BC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Butterfly Operation: N-point FFT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5C22B-A727-2B1C-37F1-AE1F4715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28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1C014-AB8A-785B-4593-C9409C628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867" y="1258603"/>
            <a:ext cx="7837025" cy="4944043"/>
          </a:xfrm>
          <a:prstGeom prst="rect">
            <a:avLst/>
          </a:prstGeom>
        </p:spPr>
      </p:pic>
      <p:pic>
        <p:nvPicPr>
          <p:cNvPr id="3" name="Picture 2" descr="\input{Definitions.tex}&#10;\usepackage{xcolor}&#10;\begin{document}&#10;\begin{equation*}&#10;{\color{Blue} W_{N}^{k} = e^{-j\frac{2\pi}{N} \cdot k}}&#10;\end{equation*}&#10;\end{document}&#10;" title="IguanaTex Picture Display">
            <a:extLst>
              <a:ext uri="{FF2B5EF4-FFF2-40B4-BE49-F238E27FC236}">
                <a16:creationId xmlns:a16="http://schemas.microsoft.com/office/drawing/2014/main" id="{118E570A-6D46-29E5-50BD-D5411D8F49C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6" y="1209537"/>
            <a:ext cx="1694282" cy="348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6E8C64-7B8C-D5EB-3766-F4C8D1EA30AA}"/>
              </a:ext>
            </a:extLst>
          </p:cNvPr>
          <p:cNvSpPr txBox="1"/>
          <p:nvPr/>
        </p:nvSpPr>
        <p:spPr>
          <a:xfrm>
            <a:off x="2650602" y="6323468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82A3C-6562-D8F9-977E-C6E43B12093F}"/>
              </a:ext>
            </a:extLst>
          </p:cNvPr>
          <p:cNvSpPr txBox="1"/>
          <p:nvPr/>
        </p:nvSpPr>
        <p:spPr>
          <a:xfrm>
            <a:off x="8728643" y="6317428"/>
            <a:ext cx="1625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 Output</a:t>
            </a:r>
          </a:p>
        </p:txBody>
      </p:sp>
      <p:pic>
        <p:nvPicPr>
          <p:cNvPr id="16" name="Picture 15" descr="\input{Definitions.tex}&#10;\usepackage{xcolor}&#10;\begin{document}&#10;\begin{equation*}&#10;{\color{red} k = 0, 1, \cdots, N/2 - 1}&#10;\end{equation*}&#10;\end{document}&#10;" title="IguanaTex Picture Display">
            <a:extLst>
              <a:ext uri="{FF2B5EF4-FFF2-40B4-BE49-F238E27FC236}">
                <a16:creationId xmlns:a16="http://schemas.microsoft.com/office/drawing/2014/main" id="{6C36F9BE-39E1-D8AA-2CB4-0C94A4F032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4" y="1795025"/>
            <a:ext cx="2079346" cy="228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BD3BD6-601B-6DE9-A2D8-D24E82FB1564}"/>
              </a:ext>
            </a:extLst>
          </p:cNvPr>
          <p:cNvSpPr txBox="1"/>
          <p:nvPr/>
        </p:nvSpPr>
        <p:spPr>
          <a:xfrm>
            <a:off x="10115720" y="73501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10-sec</a:t>
            </a:r>
          </a:p>
        </p:txBody>
      </p:sp>
    </p:spTree>
    <p:extLst>
      <p:ext uri="{BB962C8B-B14F-4D97-AF65-F5344CB8AC3E}">
        <p14:creationId xmlns:p14="http://schemas.microsoft.com/office/powerpoint/2010/main" val="3173679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C0973-8FDF-8CC6-F84E-6E1D00815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B5668-E6A6-B8F3-EEAB-01D91D69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/>
              <a:t>How does FFT work really? Written in a matrix form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9E7A8-2405-A574-5FC9-04DDB441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29</a:t>
            </a:fld>
            <a:endParaRPr lang="en-AU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1B29A88-AE3B-99D7-AD06-26503AF34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r="11097"/>
          <a:stretch>
            <a:fillRect/>
          </a:stretch>
        </p:blipFill>
        <p:spPr bwMode="auto">
          <a:xfrm>
            <a:off x="243933" y="3454781"/>
            <a:ext cx="2030931" cy="19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13787-30E4-B927-4F4C-9AF9426E877B}"/>
              </a:ext>
            </a:extLst>
          </p:cNvPr>
          <p:cNvSpPr txBox="1"/>
          <p:nvPr/>
        </p:nvSpPr>
        <p:spPr>
          <a:xfrm>
            <a:off x="262379" y="5514976"/>
            <a:ext cx="2083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Prof. Gilbert Strang</a:t>
            </a:r>
          </a:p>
          <a:p>
            <a:pPr algn="ctr"/>
            <a:r>
              <a:rPr lang="en-US"/>
              <a:t>(1934 - present)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B02A82-4C04-F4C1-8B71-3C53C2DA4E5E}"/>
              </a:ext>
            </a:extLst>
          </p:cNvPr>
          <p:cNvSpPr txBox="1"/>
          <p:nvPr/>
        </p:nvSpPr>
        <p:spPr>
          <a:xfrm>
            <a:off x="1803989" y="6485745"/>
            <a:ext cx="9870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https://ocw.mit.edu/courses/18-06-linear-algebra-spring-2010/resources/lecture-26-complex-matrices-fast-fourier-transform/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BF59E2-32ED-AFE8-0B20-637A1C7E9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71" y="1495804"/>
            <a:ext cx="3641439" cy="1420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24E610-9FEE-EA96-B6C8-F124BE36E2B5}"/>
              </a:ext>
            </a:extLst>
          </p:cNvPr>
          <p:cNvSpPr txBox="1"/>
          <p:nvPr/>
        </p:nvSpPr>
        <p:spPr>
          <a:xfrm>
            <a:off x="1803989" y="6203501"/>
            <a:ext cx="380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404"/>
                </a:solidFill>
              </a:rPr>
              <a:t>More math in below link (if interested)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EECCB9-A317-0657-2886-25F7E8FB674C}"/>
              </a:ext>
            </a:extLst>
          </p:cNvPr>
          <p:cNvSpPr txBox="1"/>
          <p:nvPr/>
        </p:nvSpPr>
        <p:spPr>
          <a:xfrm>
            <a:off x="5420346" y="2813696"/>
            <a:ext cx="43957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solidFill>
                  <a:srgbClr val="FF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even N-dimensional case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4236C-3F78-A2DB-85E2-B49D903E6DD1}"/>
              </a:ext>
            </a:extLst>
          </p:cNvPr>
          <p:cNvSpPr txBox="1"/>
          <p:nvPr/>
        </p:nvSpPr>
        <p:spPr>
          <a:xfrm>
            <a:off x="414889" y="1070927"/>
            <a:ext cx="324640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solidFill>
                  <a:srgbClr val="FF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64-dimensional case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73EEC2-7C17-AAB6-09E3-AD084D9926EC}"/>
              </a:ext>
            </a:extLst>
          </p:cNvPr>
          <p:cNvSpPr txBox="1"/>
          <p:nvPr/>
        </p:nvSpPr>
        <p:spPr>
          <a:xfrm>
            <a:off x="10404910" y="746354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404"/>
                </a:solidFill>
              </a:rPr>
              <a:t>30-sec</a:t>
            </a:r>
          </a:p>
        </p:txBody>
      </p:sp>
      <p:pic>
        <p:nvPicPr>
          <p:cNvPr id="17" name="Picture 16" descr="\input{Definitions.tex}&#10;\usepackage{xcolor}&#10;\begin{document}&#10;\begin{equation*}&#10;\underbrace{&#10;\begin{bmatrix}&#10;X[0] \\&#10;X[1] \\&#10;X[2] \\&#10;\vdots \\&#10;X[N-1]&#10;\end{bmatrix}&#10;}_{\text{Frequency Domain } X[k]}&#10;=&#10;\underbrace{&#10;\begin{bmatrix}&#10;1 &amp; 1 &amp; 1 &amp; \cdots &amp; 1 \\&#10;1 &amp; W_N^1 &amp; W_N^2 &amp; \cdots &amp; W_N^{N-1} \\&#10;1 &amp; W_N^2 &amp; W_N^4 &amp; \cdots &amp; W_N^{N-2} \\&#10;\vdots &amp; \vdots &amp; \vdots &amp; \ddots &amp; \vdots \\&#10;1 &amp; W_N^{N-1} &amp; W_N^{N-2} &amp; \cdots &amp; W_N^1&#10;\end{bmatrix}&#10;}_{\text{DFT Matrix}}&#10;\cdot&#10;\underbrace{&#10;\begin{bmatrix}&#10;x[0] \\&#10;x[1] \\&#10;x[2] \\&#10;\vdots \\&#10;x[N-1]&#10;\end{bmatrix}&#10;}_{\text{Time Domain } x[n]}&#10;\end{equation*}&#10;\end{document}&#10;" title="IguanaTex Picture Display">
            <a:extLst>
              <a:ext uri="{FF2B5EF4-FFF2-40B4-BE49-F238E27FC236}">
                <a16:creationId xmlns:a16="http://schemas.microsoft.com/office/drawing/2014/main" id="{4E461B17-875C-81C9-7641-360C6B93D6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85" y="3454781"/>
            <a:ext cx="9034678" cy="2286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84B5FD-AC8C-48ED-EE69-6071127DB892}"/>
              </a:ext>
            </a:extLst>
          </p:cNvPr>
          <p:cNvSpPr txBox="1"/>
          <p:nvPr/>
        </p:nvSpPr>
        <p:spPr>
          <a:xfrm>
            <a:off x="8340155" y="1130625"/>
            <a:ext cx="333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not be in Exam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08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33816-A81F-B662-ACFF-5EA7A67EE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24965-0610-E238-E106-4B15B083E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354330"/>
            <a:ext cx="9474200" cy="739775"/>
          </a:xfrm>
        </p:spPr>
        <p:txBody>
          <a:bodyPr>
            <a:normAutofit/>
          </a:bodyPr>
          <a:lstStyle/>
          <a:p>
            <a:r>
              <a:rPr lang="en-US" sz="2800"/>
              <a:t>Why FT? “Unblend” a Baby Yoda Cocktail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51C97-E246-5386-E073-658CB36B7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668" y="6374900"/>
            <a:ext cx="6504600" cy="365125"/>
          </a:xfrm>
        </p:spPr>
        <p:txBody>
          <a:bodyPr>
            <a:normAutofit lnSpcReduction="10000"/>
          </a:bodyPr>
          <a:lstStyle/>
          <a:p>
            <a:r>
              <a:rPr lang="en-US" sz="2000">
                <a:solidFill>
                  <a:srgbClr val="7030A0"/>
                </a:solidFill>
              </a:rPr>
              <a:t>FT helps to recognise the constituent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14BE2-29F3-1B66-1169-53D143AE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3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4ACCD-8959-5AF1-7AA1-121750365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16" y="1213459"/>
            <a:ext cx="4177071" cy="4843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34036B-1442-0609-7A01-C466BE5A3B32}"/>
              </a:ext>
            </a:extLst>
          </p:cNvPr>
          <p:cNvSpPr txBox="1"/>
          <p:nvPr/>
        </p:nvSpPr>
        <p:spPr>
          <a:xfrm>
            <a:off x="6043928" y="3785728"/>
            <a:ext cx="2448560" cy="432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ts val="2933"/>
              </a:lnSpc>
              <a:buFont typeface="Courier New" panose="02070309020205020404" pitchFamily="49" charset="0"/>
              <a:buChar char="o"/>
            </a:pPr>
            <a:r>
              <a:rPr lang="en-AU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Fresh Lime Juice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2B6E56-E6AC-EDC8-124E-8622E568701D}"/>
              </a:ext>
            </a:extLst>
          </p:cNvPr>
          <p:cNvSpPr txBox="1"/>
          <p:nvPr/>
        </p:nvSpPr>
        <p:spPr>
          <a:xfrm>
            <a:off x="6043928" y="1308690"/>
            <a:ext cx="2659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Grey goose vodka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8CFFBC-2A32-2613-C9DE-1E217C250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375" y="4417295"/>
            <a:ext cx="876306" cy="14271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218B9E-014E-7257-E67D-6A49E880F5B2}"/>
              </a:ext>
            </a:extLst>
          </p:cNvPr>
          <p:cNvSpPr txBox="1"/>
          <p:nvPr/>
        </p:nvSpPr>
        <p:spPr>
          <a:xfrm>
            <a:off x="6043928" y="4759464"/>
            <a:ext cx="3482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Demerara sugar syrup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B5BA954-D486-6A0B-D329-44235D099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957" y="2344920"/>
            <a:ext cx="1470278" cy="12655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2174EE-779A-ED7F-26CE-0744FFD877B3}"/>
              </a:ext>
            </a:extLst>
          </p:cNvPr>
          <p:cNvSpPr txBox="1"/>
          <p:nvPr/>
        </p:nvSpPr>
        <p:spPr>
          <a:xfrm>
            <a:off x="6043884" y="2526674"/>
            <a:ext cx="2197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Peeled Kiwi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BB74B5A-8199-DE5D-B078-18B96468F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863" y="5118786"/>
            <a:ext cx="1371625" cy="10929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332AAC-E056-4CEF-027E-BA0653BE0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024" y="3632739"/>
            <a:ext cx="688815" cy="12277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B5318EE-BF53-0DD3-7A5B-2B7C0F5D4428}"/>
              </a:ext>
            </a:extLst>
          </p:cNvPr>
          <p:cNvSpPr txBox="1"/>
          <p:nvPr/>
        </p:nvSpPr>
        <p:spPr>
          <a:xfrm>
            <a:off x="6043884" y="5512160"/>
            <a:ext cx="1006818" cy="432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ts val="2933"/>
              </a:lnSpc>
              <a:buFont typeface="Courier New" panose="02070309020205020404" pitchFamily="49" charset="0"/>
              <a:buChar char="o"/>
            </a:pPr>
            <a:r>
              <a:rPr lang="en-AU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B0475438-099B-1BD3-FA18-2528C20F3100}"/>
              </a:ext>
            </a:extLst>
          </p:cNvPr>
          <p:cNvSpPr/>
          <p:nvPr/>
        </p:nvSpPr>
        <p:spPr>
          <a:xfrm>
            <a:off x="4888867" y="3644121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FF6B72"/>
              </a:gs>
              <a:gs pos="47000">
                <a:srgbClr val="7030A0">
                  <a:lumMod val="30540"/>
                  <a:lumOff val="69460"/>
                </a:srgb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rgbClr val="99B85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3" name="Picture 32" descr="\input{Definitions.tex}&#10;\usepackage{xcolor}&#10;\begin{document}&#10;\begin{equation*}&#10;{\color{black} \mathcal{FFT}}&#10;\end{equation*}&#10;\end{document}&#10;" title="IguanaTex Picture Display">
            <a:extLst>
              <a:ext uri="{FF2B5EF4-FFF2-40B4-BE49-F238E27FC236}">
                <a16:creationId xmlns:a16="http://schemas.microsoft.com/office/drawing/2014/main" id="{FD8CF54F-54AB-E1B6-BBE1-DC64A5ED29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73" y="3383209"/>
            <a:ext cx="683971" cy="2190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05245E-F2DD-33C8-C6FA-8E2E13D9D5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32" y="1116064"/>
            <a:ext cx="596401" cy="119280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859AFB0-3E95-8A82-F885-4B32509BDF52}"/>
              </a:ext>
            </a:extLst>
          </p:cNvPr>
          <p:cNvSpPr txBox="1"/>
          <p:nvPr/>
        </p:nvSpPr>
        <p:spPr>
          <a:xfrm>
            <a:off x="9856033" y="1975588"/>
            <a:ext cx="240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Let’s see a real example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A9891B9-9A24-D9D0-F1D5-56B876B432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6033" y="2308866"/>
            <a:ext cx="2329102" cy="200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7" grpId="0"/>
      <p:bldP spid="30" grpId="0"/>
      <p:bldP spid="31" grpId="0" animBg="1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A70F6-459A-1C13-C868-E86AD75D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3E786F33-FBDE-B272-5B39-F2FF22A53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 dirty="0"/>
              <a:t>Take-home Messages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BF8E7383-0CD7-F296-2B09-9AAF9AB6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AU" dirty="0"/>
              <a:t>No. / </a:t>
            </a:r>
            <a:fld id="{CE5F6275-815C-4B9A-A12E-F11637AE7132}" type="slidenum">
              <a:rPr lang="en-AU" smtClean="0"/>
              <a:pPr/>
              <a:t>30</a:t>
            </a:fld>
            <a:endParaRPr lang="en-AU" dirty="0"/>
          </a:p>
        </p:txBody>
      </p:sp>
      <p:sp>
        <p:nvSpPr>
          <p:cNvPr id="29" name="Content Placeholder 2 1">
            <a:extLst>
              <a:ext uri="{FF2B5EF4-FFF2-40B4-BE49-F238E27FC236}">
                <a16:creationId xmlns:a16="http://schemas.microsoft.com/office/drawing/2014/main" id="{B56248A5-5634-724C-4CDB-BE8384440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763" y="1187554"/>
            <a:ext cx="10755874" cy="483122"/>
          </a:xfrm>
        </p:spPr>
        <p:txBody>
          <a:bodyPr>
            <a:noAutofit/>
          </a:bodyPr>
          <a:lstStyle/>
          <a:p>
            <a:r>
              <a:rPr lang="en-US" sz="2000" dirty="0"/>
              <a:t>Time-domain waveform to frequency-domain spectrum</a:t>
            </a:r>
          </a:p>
          <a:p>
            <a:endParaRPr lang="en-US" sz="2000" dirty="0"/>
          </a:p>
        </p:txBody>
      </p:sp>
      <p:pic>
        <p:nvPicPr>
          <p:cNvPr id="43" name="Picture 42" descr="A black and white image of a circle&#10;&#10;Description automatically generated">
            <a:extLst>
              <a:ext uri="{FF2B5EF4-FFF2-40B4-BE49-F238E27FC236}">
                <a16:creationId xmlns:a16="http://schemas.microsoft.com/office/drawing/2014/main" id="{7377A1B6-603C-E3BD-DFB1-ABFE86FB36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0" r="249" b="1"/>
          <a:stretch/>
        </p:blipFill>
        <p:spPr>
          <a:xfrm>
            <a:off x="6834463" y="1575302"/>
            <a:ext cx="4102100" cy="1029770"/>
          </a:xfrm>
          <a:prstGeom prst="rect">
            <a:avLst/>
          </a:prstGeom>
        </p:spPr>
      </p:pic>
      <p:sp>
        <p:nvSpPr>
          <p:cNvPr id="8" name="Content Placeholder 2 2">
            <a:extLst>
              <a:ext uri="{FF2B5EF4-FFF2-40B4-BE49-F238E27FC236}">
                <a16:creationId xmlns:a16="http://schemas.microsoft.com/office/drawing/2014/main" id="{172819F0-A5ED-F89A-0BE8-23EE3D875666}"/>
              </a:ext>
            </a:extLst>
          </p:cNvPr>
          <p:cNvSpPr txBox="1">
            <a:spLocks/>
          </p:cNvSpPr>
          <p:nvPr/>
        </p:nvSpPr>
        <p:spPr>
          <a:xfrm>
            <a:off x="730763" y="2003570"/>
            <a:ext cx="10755874" cy="48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Why it is named as “fast”?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D1FC6-4171-10C6-2257-C52A1D8D995B}"/>
              </a:ext>
            </a:extLst>
          </p:cNvPr>
          <p:cNvSpPr txBox="1"/>
          <p:nvPr/>
        </p:nvSpPr>
        <p:spPr>
          <a:xfrm>
            <a:off x="1880002" y="5185858"/>
            <a:ext cx="149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Sensor (hardware)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BD3D5-ED59-6D83-599A-DFA94AEEF649}"/>
              </a:ext>
            </a:extLst>
          </p:cNvPr>
          <p:cNvSpPr txBox="1"/>
          <p:nvPr/>
        </p:nvSpPr>
        <p:spPr>
          <a:xfrm>
            <a:off x="4077102" y="5324357"/>
            <a:ext cx="139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Sensor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0CE732-35D1-11E6-3FB0-7A256C031727}"/>
              </a:ext>
            </a:extLst>
          </p:cNvPr>
          <p:cNvSpPr txBox="1"/>
          <p:nvPr/>
        </p:nvSpPr>
        <p:spPr>
          <a:xfrm>
            <a:off x="5943600" y="5324357"/>
            <a:ext cx="520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C459DF-F16F-82B8-1B0A-250D3C2EFF61}"/>
              </a:ext>
            </a:extLst>
          </p:cNvPr>
          <p:cNvSpPr txBox="1"/>
          <p:nvPr/>
        </p:nvSpPr>
        <p:spPr>
          <a:xfrm>
            <a:off x="7658269" y="5235427"/>
            <a:ext cx="139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Frequency Information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C3673-D6A7-E21F-4717-0EE0795751D6}"/>
              </a:ext>
            </a:extLst>
          </p:cNvPr>
          <p:cNvSpPr txBox="1"/>
          <p:nvPr/>
        </p:nvSpPr>
        <p:spPr>
          <a:xfrm>
            <a:off x="9462531" y="5235426"/>
            <a:ext cx="139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Engineering Decision</a:t>
            </a:r>
          </a:p>
        </p:txBody>
      </p:sp>
      <p:sp>
        <p:nvSpPr>
          <p:cNvPr id="15" name="Content Placeholder 2 2">
            <a:extLst>
              <a:ext uri="{FF2B5EF4-FFF2-40B4-BE49-F238E27FC236}">
                <a16:creationId xmlns:a16="http://schemas.microsoft.com/office/drawing/2014/main" id="{FC0121DE-DABE-7855-CB5F-E19DE5547EE7}"/>
              </a:ext>
            </a:extLst>
          </p:cNvPr>
          <p:cNvSpPr txBox="1">
            <a:spLocks/>
          </p:cNvSpPr>
          <p:nvPr/>
        </p:nvSpPr>
        <p:spPr>
          <a:xfrm>
            <a:off x="718063" y="2395084"/>
            <a:ext cx="10755874" cy="48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When FFT is slow? Zero padding?</a:t>
            </a:r>
          </a:p>
        </p:txBody>
      </p:sp>
      <p:sp>
        <p:nvSpPr>
          <p:cNvPr id="16" name="Content Placeholder 2 2">
            <a:extLst>
              <a:ext uri="{FF2B5EF4-FFF2-40B4-BE49-F238E27FC236}">
                <a16:creationId xmlns:a16="http://schemas.microsoft.com/office/drawing/2014/main" id="{E25B7013-F852-A3D8-E223-4DAC2B8F2C94}"/>
              </a:ext>
            </a:extLst>
          </p:cNvPr>
          <p:cNvSpPr txBox="1">
            <a:spLocks/>
          </p:cNvSpPr>
          <p:nvPr/>
        </p:nvSpPr>
        <p:spPr>
          <a:xfrm>
            <a:off x="692663" y="4896869"/>
            <a:ext cx="7726942" cy="48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 journey from DFT               to FFT</a:t>
            </a:r>
          </a:p>
        </p:txBody>
      </p:sp>
      <p:sp>
        <p:nvSpPr>
          <p:cNvPr id="17" name="Content Placeholder 2 2">
            <a:extLst>
              <a:ext uri="{FF2B5EF4-FFF2-40B4-BE49-F238E27FC236}">
                <a16:creationId xmlns:a16="http://schemas.microsoft.com/office/drawing/2014/main" id="{62484C00-0424-C7B4-4281-F44E4B00EB39}"/>
              </a:ext>
            </a:extLst>
          </p:cNvPr>
          <p:cNvSpPr txBox="1">
            <a:spLocks/>
          </p:cNvSpPr>
          <p:nvPr/>
        </p:nvSpPr>
        <p:spPr>
          <a:xfrm>
            <a:off x="718063" y="2828514"/>
            <a:ext cx="10755874" cy="48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Sampling rate matters – avoid </a:t>
            </a:r>
            <a:r>
              <a:rPr lang="en-AU" sz="2000" dirty="0">
                <a:solidFill>
                  <a:srgbClr val="FF0000"/>
                </a:solidFill>
              </a:rPr>
              <a:t>a</a:t>
            </a:r>
            <a:r>
              <a:rPr lang="en-AU" sz="2000">
                <a:solidFill>
                  <a:srgbClr val="FF0000"/>
                </a:solidFill>
              </a:rPr>
              <a:t>ntialising </a:t>
            </a:r>
            <a:r>
              <a:rPr lang="en-US" sz="2000" dirty="0"/>
              <a:t>–</a:t>
            </a:r>
            <a:r>
              <a:rPr lang="en-AU" sz="2000">
                <a:solidFill>
                  <a:srgbClr val="FF0000"/>
                </a:solidFill>
              </a:rPr>
              <a:t> </a:t>
            </a:r>
            <a:r>
              <a:rPr lang="en-AU" sz="2000">
                <a:solidFill>
                  <a:srgbClr val="1309E1"/>
                </a:solidFill>
              </a:rPr>
              <a:t>Nyquist theorem</a:t>
            </a:r>
            <a:r>
              <a:rPr lang="en-US" sz="2000" dirty="0">
                <a:solidFill>
                  <a:srgbClr val="1309E1"/>
                </a:solidFill>
              </a:rPr>
              <a:t> </a:t>
            </a:r>
          </a:p>
        </p:txBody>
      </p:sp>
      <p:pic>
        <p:nvPicPr>
          <p:cNvPr id="22" name="Picture 21" descr="A red heart with a line of light&#10;&#10;AI-generated content may be incorrect.">
            <a:extLst>
              <a:ext uri="{FF2B5EF4-FFF2-40B4-BE49-F238E27FC236}">
                <a16:creationId xmlns:a16="http://schemas.microsoft.com/office/drawing/2014/main" id="{FA9B14BC-10C0-2CFD-33D9-DD7424EF3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7" y="5832189"/>
            <a:ext cx="825048" cy="8250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A77ED5-2A85-9F82-16DC-2EBDE6138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434" y="5832189"/>
            <a:ext cx="1174549" cy="825049"/>
          </a:xfrm>
          <a:prstGeom prst="rect">
            <a:avLst/>
          </a:prstGeom>
        </p:spPr>
      </p:pic>
      <p:pic>
        <p:nvPicPr>
          <p:cNvPr id="24" name="Picture 23" descr="A red line on a black background&#10;&#10;AI-generated content may be incorrect.">
            <a:extLst>
              <a:ext uri="{FF2B5EF4-FFF2-40B4-BE49-F238E27FC236}">
                <a16:creationId xmlns:a16="http://schemas.microsoft.com/office/drawing/2014/main" id="{CC0DF37E-D9E3-8989-1725-F1AB7BE56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43" y="5633222"/>
            <a:ext cx="993688" cy="12247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AB1B46-42E4-E01E-C851-9D993AC649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2479" y="5614013"/>
            <a:ext cx="843580" cy="12304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34ACD1-AE54-BFB0-3307-2D1CEE83D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1020" r="20662"/>
          <a:stretch>
            <a:fillRect/>
          </a:stretch>
        </p:blipFill>
        <p:spPr>
          <a:xfrm>
            <a:off x="6256059" y="5614012"/>
            <a:ext cx="843580" cy="12304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68CD6A-4781-94BF-CCA0-5F1743ED454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49848" b="152"/>
          <a:stretch>
            <a:fillRect/>
          </a:stretch>
        </p:blipFill>
        <p:spPr>
          <a:xfrm>
            <a:off x="7099639" y="5935631"/>
            <a:ext cx="2274078" cy="8414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619832-A212-9039-A551-391AE68F7E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2298" y="3443869"/>
            <a:ext cx="1646350" cy="1419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845588-795F-3950-E1F3-384B8C2616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1962" y="5881758"/>
            <a:ext cx="1018139" cy="878108"/>
          </a:xfrm>
          <a:prstGeom prst="rect">
            <a:avLst/>
          </a:prstGeom>
        </p:spPr>
      </p:pic>
      <p:pic>
        <p:nvPicPr>
          <p:cNvPr id="31" name="Picture 30" descr="\input{Definitions.tex}&#10;\usepackage{xcolor}&#10;\begin{document}&#10;\begin{equation*}&#10;{\color{blue} \mathcal{O}(\frac{1}{2}N\log_{2}N)}&#10;\end{equation*}&#10;\end{document}&#10;" title="IguanaTex Picture Display">
            <a:extLst>
              <a:ext uri="{FF2B5EF4-FFF2-40B4-BE49-F238E27FC236}">
                <a16:creationId xmlns:a16="http://schemas.microsoft.com/office/drawing/2014/main" id="{366464CF-ED7C-F494-05B3-BA06F5FB7A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98" y="4739911"/>
            <a:ext cx="1922780" cy="640080"/>
          </a:xfrm>
          <a:prstGeom prst="rect">
            <a:avLst/>
          </a:prstGeom>
        </p:spPr>
      </p:pic>
      <p:pic>
        <p:nvPicPr>
          <p:cNvPr id="32" name="Picture 31" descr="\input{Definitions.tex}&#10;\usepackage{xcolor}&#10;\begin{document}&#10;\begin{equation*}&#10;{\color{black} \mathcal{O}(N^2)}&#10;\end{equation*}&#10;\end{document}&#10;" title="IguanaTex Picture Display">
            <a:extLst>
              <a:ext uri="{FF2B5EF4-FFF2-40B4-BE49-F238E27FC236}">
                <a16:creationId xmlns:a16="http://schemas.microsoft.com/office/drawing/2014/main" id="{B026C0C6-4DD7-03D2-9FB3-20B71444BF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68" y="4883563"/>
            <a:ext cx="886460" cy="358140"/>
          </a:xfrm>
          <a:prstGeom prst="rect">
            <a:avLst/>
          </a:prstGeom>
        </p:spPr>
      </p:pic>
      <p:sp>
        <p:nvSpPr>
          <p:cNvPr id="2" name="Content Placeholder 2 1">
            <a:extLst>
              <a:ext uri="{FF2B5EF4-FFF2-40B4-BE49-F238E27FC236}">
                <a16:creationId xmlns:a16="http://schemas.microsoft.com/office/drawing/2014/main" id="{BC5F37BE-88AE-BADA-248E-8DF09790FAE6}"/>
              </a:ext>
            </a:extLst>
          </p:cNvPr>
          <p:cNvSpPr txBox="1">
            <a:spLocks/>
          </p:cNvSpPr>
          <p:nvPr/>
        </p:nvSpPr>
        <p:spPr>
          <a:xfrm>
            <a:off x="730763" y="1597883"/>
            <a:ext cx="10755874" cy="48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Images: spatial domain to spatial frequency (2D) </a:t>
            </a:r>
          </a:p>
        </p:txBody>
      </p:sp>
    </p:spTree>
    <p:extLst>
      <p:ext uri="{BB962C8B-B14F-4D97-AF65-F5344CB8AC3E}">
        <p14:creationId xmlns:p14="http://schemas.microsoft.com/office/powerpoint/2010/main" val="70076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78B3-2DE9-CD47-AC01-097A32573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Q &amp;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FA348-B93D-5445-9BD6-0B778E75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31</a:t>
            </a:fld>
            <a:endParaRPr lang="en-AU"/>
          </a:p>
        </p:txBody>
      </p:sp>
      <p:pic>
        <p:nvPicPr>
          <p:cNvPr id="6" name="Picture 4" descr="Smiley face symbol - Stock Image - C002/1245 - Science Photo Library">
            <a:extLst>
              <a:ext uri="{FF2B5EF4-FFF2-40B4-BE49-F238E27FC236}">
                <a16:creationId xmlns:a16="http://schemas.microsoft.com/office/drawing/2014/main" id="{C5BE8D66-9E72-7D47-83D0-5B08EB8B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86" y="1186840"/>
            <a:ext cx="5018800" cy="50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E89FAA-0B37-384C-B5B1-6F89E739FF10}"/>
              </a:ext>
            </a:extLst>
          </p:cNvPr>
          <p:cNvSpPr txBox="1"/>
          <p:nvPr/>
        </p:nvSpPr>
        <p:spPr>
          <a:xfrm>
            <a:off x="9195630" y="6352143"/>
            <a:ext cx="228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xiaoguo1995.github.io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A5B9F7-43B3-7348-A17A-2D46EAEE1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398" y="3870683"/>
            <a:ext cx="2470669" cy="2507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5C420-660A-2145-83FB-858DADCAB96F}"/>
              </a:ext>
            </a:extLst>
          </p:cNvPr>
          <p:cNvSpPr txBox="1"/>
          <p:nvPr/>
        </p:nvSpPr>
        <p:spPr>
          <a:xfrm>
            <a:off x="1692302" y="5556130"/>
            <a:ext cx="4226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very much!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F5CAEE-B209-E278-28F6-9EE2969650CB}"/>
              </a:ext>
            </a:extLst>
          </p:cNvPr>
          <p:cNvGrpSpPr/>
          <p:nvPr/>
        </p:nvGrpSpPr>
        <p:grpSpPr>
          <a:xfrm>
            <a:off x="6418826" y="1186840"/>
            <a:ext cx="5018800" cy="2683843"/>
            <a:chOff x="6418826" y="1186840"/>
            <a:chExt cx="5018800" cy="26838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D136FA-0A6B-A94B-820B-DD9C2F311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033"/>
            <a:stretch/>
          </p:blipFill>
          <p:spPr>
            <a:xfrm>
              <a:off x="6418826" y="1186840"/>
              <a:ext cx="5018800" cy="2683843"/>
            </a:xfrm>
            <a:prstGeom prst="rect">
              <a:avLst/>
            </a:prstGeom>
          </p:spPr>
        </p:pic>
        <p:pic>
          <p:nvPicPr>
            <p:cNvPr id="11" name="Picture 10" descr="A person wearing glasses and a black shirt&#10;&#10;AI-generated content may be incorrect.">
              <a:extLst>
                <a:ext uri="{FF2B5EF4-FFF2-40B4-BE49-F238E27FC236}">
                  <a16:creationId xmlns:a16="http://schemas.microsoft.com/office/drawing/2014/main" id="{05F47A76-9178-E3B7-7686-9C553E28B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9" t="4822" r="34212" b="40086"/>
            <a:stretch>
              <a:fillRect/>
            </a:stretch>
          </p:blipFill>
          <p:spPr>
            <a:xfrm>
              <a:off x="6418826" y="1299103"/>
              <a:ext cx="2266594" cy="2571580"/>
            </a:xfrm>
            <a:prstGeom prst="ellipse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46EF639-A935-8FCD-BDE9-9D2B899EBEDF}"/>
              </a:ext>
            </a:extLst>
          </p:cNvPr>
          <p:cNvSpPr txBox="1"/>
          <p:nvPr/>
        </p:nvSpPr>
        <p:spPr>
          <a:xfrm>
            <a:off x="6407984" y="5463796"/>
            <a:ext cx="2520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741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</a:p>
          <a:p>
            <a:r>
              <a:rPr lang="en-US" sz="2200" dirty="0">
                <a:solidFill>
                  <a:srgbClr val="741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xiao.guo@uq.edu.au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A6CAF-E8C3-0184-9190-502EF572AA1D}"/>
              </a:ext>
            </a:extLst>
          </p:cNvPr>
          <p:cNvSpPr txBox="1"/>
          <p:nvPr/>
        </p:nvSpPr>
        <p:spPr>
          <a:xfrm>
            <a:off x="7668105" y="761377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Matrix form of FFT, 4 more slides</a:t>
            </a:r>
          </a:p>
        </p:txBody>
      </p:sp>
    </p:spTree>
    <p:extLst>
      <p:ext uri="{BB962C8B-B14F-4D97-AF65-F5344CB8AC3E}">
        <p14:creationId xmlns:p14="http://schemas.microsoft.com/office/powerpoint/2010/main" val="145602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BA6C0-91AA-69BC-9F6A-18440F616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2944-6B92-A8EB-5841-D2C042EF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/>
              <a:t>How does FFT work really? Written in a matrix form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BF6F6-9FF9-148A-2AF1-15BFFA72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32</a:t>
            </a:fld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4B8B60-267F-1AEB-AC87-2478E53F6749}"/>
              </a:ext>
            </a:extLst>
          </p:cNvPr>
          <p:cNvSpPr txBox="1"/>
          <p:nvPr/>
        </p:nvSpPr>
        <p:spPr>
          <a:xfrm>
            <a:off x="171487" y="1339699"/>
            <a:ext cx="43011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solidFill>
                  <a:srgbClr val="FF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N-dimensional case for FFT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B20CC-A42F-CAB5-4727-5DA43594A8DC}"/>
              </a:ext>
            </a:extLst>
          </p:cNvPr>
          <p:cNvSpPr txBox="1"/>
          <p:nvPr/>
        </p:nvSpPr>
        <p:spPr>
          <a:xfrm>
            <a:off x="9536129" y="788766"/>
            <a:ext cx="2677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not be in Exam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\input{Definitions.tex}&#10;\usepackage{xcolor}&#10;\begin{document}&#10;\begin{equation*}&#10;{\color{black} F_{2N} = \begin{bmatrix} I_N &amp; D_N \\ I_N &amp; -D_N \end{bmatrix} \begin{bmatrix} F_N &amp; 0 \\ 0 &amp; F_N \end{bmatrix} P_{2N}}&#10;\end{equation*}&#10;\end{document}&#10;" title="IguanaTex Picture Display">
            <a:extLst>
              <a:ext uri="{FF2B5EF4-FFF2-40B4-BE49-F238E27FC236}">
                <a16:creationId xmlns:a16="http://schemas.microsoft.com/office/drawing/2014/main" id="{F838C1D9-4C1C-10FB-FF07-2C0A9E63BB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55" y="1251757"/>
            <a:ext cx="4347464" cy="668325"/>
          </a:xfrm>
          <a:prstGeom prst="rect">
            <a:avLst/>
          </a:prstGeom>
        </p:spPr>
      </p:pic>
      <p:pic>
        <p:nvPicPr>
          <p:cNvPr id="18" name="Picture 17" descr="\input{Definitions.tex}&#10;\usepackage{xcolor}&#10;\begin{document}&#10;\begin{equation*}&#10;{\color{black} P_{2N}}&#10;\end{equation*}&#10;\end{document}&#10;" title="IguanaTex Picture Display">
            <a:extLst>
              <a:ext uri="{FF2B5EF4-FFF2-40B4-BE49-F238E27FC236}">
                <a16:creationId xmlns:a16="http://schemas.microsoft.com/office/drawing/2014/main" id="{4D39AA44-B97A-8916-AD4E-ECE979CE27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52" y="2314784"/>
            <a:ext cx="467157" cy="2302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68D6CB-D4DA-6CBB-152E-6DDA6A80E650}"/>
              </a:ext>
            </a:extLst>
          </p:cNvPr>
          <p:cNvSpPr txBox="1"/>
          <p:nvPr/>
        </p:nvSpPr>
        <p:spPr>
          <a:xfrm>
            <a:off x="2677083" y="225577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Permutation Matrix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0C3719-0187-2610-2E7A-86EB5C3D4B89}"/>
              </a:ext>
            </a:extLst>
          </p:cNvPr>
          <p:cNvSpPr txBox="1"/>
          <p:nvPr/>
        </p:nvSpPr>
        <p:spPr>
          <a:xfrm>
            <a:off x="4807264" y="2239224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2N = 4 example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E16181-7230-1A26-4671-2C516D36AFC2}"/>
              </a:ext>
            </a:extLst>
          </p:cNvPr>
          <p:cNvSpPr txBox="1"/>
          <p:nvPr/>
        </p:nvSpPr>
        <p:spPr>
          <a:xfrm>
            <a:off x="2263286" y="2716330"/>
            <a:ext cx="454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Odd pairs at the top of butterfly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Even pairs at the bottom (e.g., p.28)  </a:t>
            </a:r>
          </a:p>
        </p:txBody>
      </p:sp>
      <p:pic>
        <p:nvPicPr>
          <p:cNvPr id="25" name="Picture 24" descr="\input{Definitions.tex}&#10;\usepackage{xcolor}&#10;\begin{document}&#10;\begin{equation*}&#10;{\color{black} F_N}&#10;\end{equation*}&#10;\end{document}&#10;" title="IguanaTex Picture Display">
            <a:extLst>
              <a:ext uri="{FF2B5EF4-FFF2-40B4-BE49-F238E27FC236}">
                <a16:creationId xmlns:a16="http://schemas.microsoft.com/office/drawing/2014/main" id="{F2E6AA63-A373-20EF-AF39-04583D9D23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52" y="3718974"/>
            <a:ext cx="355397" cy="2302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A485A9-68C0-D08C-1425-D3B1674EDEA5}"/>
              </a:ext>
            </a:extLst>
          </p:cNvPr>
          <p:cNvSpPr txBox="1"/>
          <p:nvPr/>
        </p:nvSpPr>
        <p:spPr>
          <a:xfrm>
            <a:off x="2628470" y="3680299"/>
            <a:ext cx="697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 into 2 smaller DFTs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>
                <a:solidFill>
                  <a:srgbClr val="130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of the sizes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>
                <a:solidFill>
                  <a:srgbClr val="FF0000"/>
                </a:solidFill>
              </a:rPr>
              <a:t>p.24, you have done it!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1" name="Picture 30" descr="\input{Definitions.tex}&#10;\usepackage{xcolor}&#10;\begin{document}&#10;\begin{equation*}&#10;{\color{black} \begin{bmatrix} I_N &amp; D_N \\ I_N &amp; -D_N \end{bmatrix}}&#10;\end{equation*}&#10;\end{document}&#10;" title="IguanaTex Picture Display">
            <a:extLst>
              <a:ext uri="{FF2B5EF4-FFF2-40B4-BE49-F238E27FC236}">
                <a16:creationId xmlns:a16="http://schemas.microsoft.com/office/drawing/2014/main" id="{28601C4E-BC63-28CA-20E4-3893F54DAD1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52" y="4217582"/>
            <a:ext cx="1423822" cy="6683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9B65452-DB20-C03A-15E9-745FF3C38FBD}"/>
              </a:ext>
            </a:extLst>
          </p:cNvPr>
          <p:cNvSpPr txBox="1"/>
          <p:nvPr/>
        </p:nvSpPr>
        <p:spPr>
          <a:xfrm>
            <a:off x="3588615" y="4362082"/>
            <a:ext cx="483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 Operations (</a:t>
            </a:r>
            <a:r>
              <a:rPr lang="en-US">
                <a:solidFill>
                  <a:srgbClr val="FF0000"/>
                </a:solidFill>
              </a:rPr>
              <a:t>p.28, you have seen this!</a:t>
            </a:r>
            <a:r>
              <a:rPr lang="en-US">
                <a:solidFill>
                  <a:srgbClr val="130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558076-787F-D836-18AC-C8E330137B0C}"/>
              </a:ext>
            </a:extLst>
          </p:cNvPr>
          <p:cNvSpPr txBox="1"/>
          <p:nvPr/>
        </p:nvSpPr>
        <p:spPr>
          <a:xfrm>
            <a:off x="3717585" y="5786602"/>
            <a:ext cx="1633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Identity Matrix</a:t>
            </a:r>
          </a:p>
        </p:txBody>
      </p:sp>
      <p:pic>
        <p:nvPicPr>
          <p:cNvPr id="35" name="Picture 34" descr="\input{Definitions.tex}&#10;\usepackage{xcolor}&#10;\begin{document}&#10;\begin{equation*}&#10;{\color{black} I_N = \begin{bmatrix}&#10;1 &amp; 0 &amp; 0 &amp; \cdots &amp; 0 \\&#10;0 &amp; 1 &amp; 0 &amp; \cdots &amp; 0 \\&#10;0 &amp; 0 &amp; 1 &amp; \cdots &amp; 0 \\&#10;\vdots &amp; \vdots &amp; \vdots &amp; \ddots &amp; \vdots \\&#10;0 &amp; 0 &amp; 0 &amp; \cdots &amp; 1&#10;\end{bmatrix}}&#10;\end{equation*}&#10;\end{document}&#10;" title="IguanaTex Picture Display">
            <a:extLst>
              <a:ext uri="{FF2B5EF4-FFF2-40B4-BE49-F238E27FC236}">
                <a16:creationId xmlns:a16="http://schemas.microsoft.com/office/drawing/2014/main" id="{48764183-7ED8-DF23-A148-DBCA030BA17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64" y="4843960"/>
            <a:ext cx="2303805" cy="14027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E12927E-5D4B-4D1C-046F-C0A88615B7A3}"/>
              </a:ext>
            </a:extLst>
          </p:cNvPr>
          <p:cNvSpPr txBox="1"/>
          <p:nvPr/>
        </p:nvSpPr>
        <p:spPr>
          <a:xfrm>
            <a:off x="7545883" y="5815101"/>
            <a:ext cx="1763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Diagonal Matrix</a:t>
            </a:r>
          </a:p>
        </p:txBody>
      </p:sp>
      <p:pic>
        <p:nvPicPr>
          <p:cNvPr id="37" name="Picture 36" descr="\input{Definitions.tex}&#10;\usepackage{xcolor}&#10;\begin{document}&#10;\begin{equation*}&#10;{\color{black} &#10;D_N = \begin{bmatrix}&#10;1 &amp; 0 &amp; 0 &amp; \cdots &amp; 0 \\&#10;0 &amp; W_{2N}^1 &amp; 0 &amp; \cdots &amp; 0 \\&#10;0 &amp; 0 &amp; W_{2N}^2 &amp; \cdots &amp; 0 \\&#10;\vdots &amp; \vdots &amp; \vdots &amp; \ddots &amp; \vdots \\&#10;0 &amp; 0 &amp; 0 &amp; \cdots &amp; W_{2N}^{N-1}&#10;\end{bmatrix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CD94AE7E-7F1D-8CE0-7872-22644E79ED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372" y="4843960"/>
            <a:ext cx="3566388" cy="1401994"/>
          </a:xfrm>
          <a:prstGeom prst="rect">
            <a:avLst/>
          </a:prstGeom>
        </p:spPr>
      </p:pic>
      <p:pic>
        <p:nvPicPr>
          <p:cNvPr id="38" name="Picture 37" descr="\input{Definitions.tex}&#10;\usepackage{xcolor}&#10;\begin{document}&#10;\begin{equation*}&#10;{\color{black} W_{2N} = e^{-j\frac{2\pi}{2N}} = \cos\left(\frac{2\pi}{2N}\right) - j\sin\left(\frac{2\pi}{2N}\right)}&#10;\end{equation*}&#10;\end{document}&#10;" title="IguanaTex Picture Display">
            <a:extLst>
              <a:ext uri="{FF2B5EF4-FFF2-40B4-BE49-F238E27FC236}">
                <a16:creationId xmlns:a16="http://schemas.microsoft.com/office/drawing/2014/main" id="{8F3E84BB-225B-8E99-427D-88C623003D2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67" y="6328906"/>
            <a:ext cx="3753412" cy="4952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838E49D-1A59-7293-FEBF-BF9778FA3264}"/>
              </a:ext>
            </a:extLst>
          </p:cNvPr>
          <p:cNvSpPr txBox="1"/>
          <p:nvPr/>
        </p:nvSpPr>
        <p:spPr>
          <a:xfrm>
            <a:off x="6329867" y="6352143"/>
            <a:ext cx="2097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The Twiddle Factor</a:t>
            </a:r>
          </a:p>
        </p:txBody>
      </p:sp>
      <p:pic>
        <p:nvPicPr>
          <p:cNvPr id="41" name="Picture 40" descr="\input{Definitions.tex}&#10;\usepackage{xcolor}&#10;\begin{document}&#10;\begin{equation*}&#10;{\color{black} &#10;\begin{bmatrix}&#10;1 &amp; 0 &amp; 0 &amp; 0 \\&#10;0 &amp; 0 &amp; 1 &amp; 0 \\&#10;0 &amp; 1 &amp; 0 &amp; 0 \\&#10;0 &amp; 0 &amp; 0 &amp; 1&#10;\end{bmatrix}&#10;\cdot&#10;\begin{bmatrix}&#10;x_0 \\&#10;x_1 \\&#10;x_2 \\&#10;x_3&#10;\end{bmatrix}&#10;=&#10;\begin{bmatrix}&#10;x_0 \\&#10;x_2 \\&#10;x_1 \\&#10;x_3&#10;\end{bmatrix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E4003504-94E9-364F-9F18-C61298F73FB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209" y="2239224"/>
            <a:ext cx="3462325" cy="13344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9159DF8-D92F-D246-0D71-982ADB1ABF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02752" y="1182026"/>
            <a:ext cx="2303806" cy="89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9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1" grpId="0"/>
      <p:bldP spid="22" grpId="0"/>
      <p:bldP spid="28" grpId="0"/>
      <p:bldP spid="32" grpId="0"/>
      <p:bldP spid="34" grpId="0"/>
      <p:bldP spid="36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353B0-4897-2BF8-7160-465A57C92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A598-7DD0-1B07-440E-4CEC7FB3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605" y="374884"/>
            <a:ext cx="10515600" cy="739775"/>
          </a:xfrm>
        </p:spPr>
        <p:txBody>
          <a:bodyPr>
            <a:normAutofit/>
          </a:bodyPr>
          <a:lstStyle/>
          <a:p>
            <a:r>
              <a:rPr lang="en-AU" sz="3000"/>
              <a:t>How does FFT work really? Written in a matrix form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AAEA6-E390-EDE9-2217-F2903DB5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33</a:t>
            </a:fld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2C86-9325-F14A-452B-2176E91B0D2E}"/>
              </a:ext>
            </a:extLst>
          </p:cNvPr>
          <p:cNvSpPr txBox="1"/>
          <p:nvPr/>
        </p:nvSpPr>
        <p:spPr>
          <a:xfrm>
            <a:off x="277587" y="1409671"/>
            <a:ext cx="43011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solidFill>
                  <a:srgbClr val="FF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N-dimensional case for FFT</a:t>
            </a:r>
          </a:p>
        </p:txBody>
      </p:sp>
      <p:pic>
        <p:nvPicPr>
          <p:cNvPr id="8" name="Picture 7" descr="\input{Definitions.tex}&#10;\usepackage{xcolor}&#10;\begin{document}&#10;\begin{equation*}&#10;{\color{black} F_{2N} = \begin{bmatrix} I_N &amp; D_N \\ I_N &amp; -D_N \end{bmatrix} \begin{bmatrix} F_N &amp; 0 \\ 0 &amp; F_N \end{bmatrix} P_{2N}}&#10;\end{equation*}&#10;\end{document}&#10;" title="IguanaTex Picture Display">
            <a:extLst>
              <a:ext uri="{FF2B5EF4-FFF2-40B4-BE49-F238E27FC236}">
                <a16:creationId xmlns:a16="http://schemas.microsoft.com/office/drawing/2014/main" id="{9844192B-96C1-835E-48E2-6E9B92891D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53" y="1352707"/>
            <a:ext cx="4347464" cy="6683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ABEED4-E8F5-6B9E-B9A1-81E9B3CF6AC1}"/>
              </a:ext>
            </a:extLst>
          </p:cNvPr>
          <p:cNvSpPr txBox="1"/>
          <p:nvPr/>
        </p:nvSpPr>
        <p:spPr>
          <a:xfrm>
            <a:off x="285520" y="2702018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 = 4 example </a:t>
            </a:r>
          </a:p>
        </p:txBody>
      </p:sp>
      <p:pic>
        <p:nvPicPr>
          <p:cNvPr id="58" name="Picture 57" descr="\input{Definitions.tex}&#10;\usepackage{xcolor}&#10;\begin{document}&#10;\begin{equation*}&#10;{\color{black} &#10;F_2 = \begin{bmatrix}&#10;{\color{red}1} &amp; {\color{red}1}\\&#10;{\color{blue}1}  &amp; {\color{blue}-1} &#10;\end{bmatrix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1049BC8E-A9A8-2B57-2E0E-6289542526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84" y="2703818"/>
            <a:ext cx="1660754" cy="668325"/>
          </a:xfrm>
          <a:prstGeom prst="rect">
            <a:avLst/>
          </a:prstGeom>
        </p:spPr>
      </p:pic>
      <p:pic>
        <p:nvPicPr>
          <p:cNvPr id="20509" name="Picture 20508" descr="\input{Definitions.tex}&#10;\usepackage{xcolor}&#10;\begin{document}&#10;\begin{equation*}&#10;{\color{black} \textrm{2-point}~\mathcal{FFT}{\{a,b\}}}&#10;\end{equation*}&#10;\end{document}&#10;" title="IguanaTex Picture Display">
            <a:extLst>
              <a:ext uri="{FF2B5EF4-FFF2-40B4-BE49-F238E27FC236}">
                <a16:creationId xmlns:a16="http://schemas.microsoft.com/office/drawing/2014/main" id="{DF0138EE-E725-9469-336E-93C1C90BE2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95" y="2877800"/>
            <a:ext cx="2270963" cy="279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F5CCDCB-3920-7A69-DFE5-18E2DD6B4918}"/>
              </a:ext>
            </a:extLst>
          </p:cNvPr>
          <p:cNvSpPr txBox="1"/>
          <p:nvPr/>
        </p:nvSpPr>
        <p:spPr>
          <a:xfrm>
            <a:off x="9740476" y="2367185"/>
            <a:ext cx="168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recall (p.25):</a:t>
            </a:r>
          </a:p>
        </p:txBody>
      </p:sp>
      <p:pic>
        <p:nvPicPr>
          <p:cNvPr id="20480" name="Picture 20479" descr="\input{Definitions.tex}&#10;\usepackage{xcolor}&#10;\begin{document}&#10;\begin{equation*}&#10;{\color{black} D_2 = \begin{bmatrix}&#10;W_4^0 &amp; 0 \\&#10;0 &amp; W_4^1&#10;\end{bmatrix}&#10;= \begin{bmatrix}&#10;1 &amp; 0 \\&#10;0 &amp; -j&#10;\end{bmatrix}}&#10;\end{equation*}&#10;\end{document}&#10;" title="IguanaTex Picture Display">
            <a:extLst>
              <a:ext uri="{FF2B5EF4-FFF2-40B4-BE49-F238E27FC236}">
                <a16:creationId xmlns:a16="http://schemas.microsoft.com/office/drawing/2014/main" id="{862A6618-5C51-26EF-4E45-F5A2A9E324C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129723"/>
            <a:ext cx="3500323" cy="668325"/>
          </a:xfrm>
          <a:prstGeom prst="rect">
            <a:avLst/>
          </a:prstGeom>
        </p:spPr>
      </p:pic>
      <p:pic>
        <p:nvPicPr>
          <p:cNvPr id="20483" name="Picture 20482" descr="\input{Definitions.tex}&#10;\usepackage{xcolor}&#10;\begin{document}&#10;\begin{equation*}&#10;{\color{black} W_4 = e^{-j\frac{2\pi}{4}} = -j}&#10;\end{equation*}&#10;\end{document}&#10;" title="IguanaTex Picture Display">
            <a:extLst>
              <a:ext uri="{FF2B5EF4-FFF2-40B4-BE49-F238E27FC236}">
                <a16:creationId xmlns:a16="http://schemas.microsoft.com/office/drawing/2014/main" id="{718BCC7F-D8BD-1B86-9087-76D46F55E6C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03" y="3559113"/>
            <a:ext cx="2143557" cy="337515"/>
          </a:xfrm>
          <a:prstGeom prst="rect">
            <a:avLst/>
          </a:prstGeom>
        </p:spPr>
      </p:pic>
      <p:sp>
        <p:nvSpPr>
          <p:cNvPr id="20486" name="TextBox 20485">
            <a:extLst>
              <a:ext uri="{FF2B5EF4-FFF2-40B4-BE49-F238E27FC236}">
                <a16:creationId xmlns:a16="http://schemas.microsoft.com/office/drawing/2014/main" id="{0565E41F-F37A-7A15-4DC4-AAD0BEAD575D}"/>
              </a:ext>
            </a:extLst>
          </p:cNvPr>
          <p:cNvSpPr txBox="1"/>
          <p:nvPr/>
        </p:nvSpPr>
        <p:spPr>
          <a:xfrm>
            <a:off x="5142388" y="2034409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28812"/>
                </a:solidFill>
              </a:rPr>
              <a:t>Butterfly operations</a:t>
            </a:r>
          </a:p>
        </p:txBody>
      </p:sp>
      <p:sp>
        <p:nvSpPr>
          <p:cNvPr id="20487" name="TextBox 20486">
            <a:extLst>
              <a:ext uri="{FF2B5EF4-FFF2-40B4-BE49-F238E27FC236}">
                <a16:creationId xmlns:a16="http://schemas.microsoft.com/office/drawing/2014/main" id="{1099C1B4-9501-0F16-6685-0062A11E2296}"/>
              </a:ext>
            </a:extLst>
          </p:cNvPr>
          <p:cNvSpPr txBox="1"/>
          <p:nvPr/>
        </p:nvSpPr>
        <p:spPr>
          <a:xfrm>
            <a:off x="7393855" y="2023689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28812"/>
                </a:solidFill>
              </a:rPr>
              <a:t>Divide </a:t>
            </a:r>
          </a:p>
        </p:txBody>
      </p:sp>
      <p:sp>
        <p:nvSpPr>
          <p:cNvPr id="20488" name="TextBox 20487">
            <a:extLst>
              <a:ext uri="{FF2B5EF4-FFF2-40B4-BE49-F238E27FC236}">
                <a16:creationId xmlns:a16="http://schemas.microsoft.com/office/drawing/2014/main" id="{B30901B7-D8C3-DD5C-01D0-A7944D88A795}"/>
              </a:ext>
            </a:extLst>
          </p:cNvPr>
          <p:cNvSpPr txBox="1"/>
          <p:nvPr/>
        </p:nvSpPr>
        <p:spPr>
          <a:xfrm>
            <a:off x="8259411" y="2008671"/>
            <a:ext cx="13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28812"/>
                </a:solidFill>
              </a:rPr>
              <a:t>Permutation</a:t>
            </a:r>
          </a:p>
        </p:txBody>
      </p:sp>
      <p:pic>
        <p:nvPicPr>
          <p:cNvPr id="20490" name="Picture 20489" descr="\input{Definitions.tex}&#10;\usepackage{xcolor}&#10;\begin{document}&#10;\begin{equation*}&#10;{\color{black} \begin{bmatrix}&#10;I_2 &amp; D_2 \\&#10;I_2 &amp; -D_2&#10;\end{bmatrix}&#10;=&#10;\begin{bmatrix}&#10;1 &amp; 0 &amp; \vdots &amp; 1 &amp; 0 \\&#10;0 &amp; 1 &amp; \vdots &amp; 0 &amp; -j \\&#10;\cdots &amp; \cdots &amp; \cdots &amp; \cdots &amp; \cdots \\&#10;1 &amp; 0 &amp; \vdots &amp; -1 &amp; 0 \\&#10;0 &amp; 1 &amp; \vdots &amp; 0 &amp; j&#10;\end{bmatrix}}&#10;\end{equation*}&#10;\end{document}&#10;" title="IguanaTex Picture Display">
            <a:extLst>
              <a:ext uri="{FF2B5EF4-FFF2-40B4-BE49-F238E27FC236}">
                <a16:creationId xmlns:a16="http://schemas.microsoft.com/office/drawing/2014/main" id="{840E6397-78B7-81F8-F53B-E761FF87FF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25" y="3547106"/>
            <a:ext cx="4030133" cy="1914313"/>
          </a:xfrm>
          <a:prstGeom prst="rect">
            <a:avLst/>
          </a:prstGeom>
        </p:spPr>
      </p:pic>
      <p:pic>
        <p:nvPicPr>
          <p:cNvPr id="20492" name="Picture 20491" descr="\input{Definitions.tex}&#10;\usepackage{xcolor}&#10;\begin{document}&#10;\begin{equation*}&#10;{\color{black} I_2 = \begin{bmatrix}&#10;1 &amp; 0 \\&#10;0 &amp; 1&#10;\end{bmatrix}}&#10;\end{equation*}&#10;\end{document}&#10;" title="IguanaTex Picture Display">
            <a:extLst>
              <a:ext uri="{FF2B5EF4-FFF2-40B4-BE49-F238E27FC236}">
                <a16:creationId xmlns:a16="http://schemas.microsoft.com/office/drawing/2014/main" id="{A1264805-C34E-6013-0B38-3AB6A84167F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99" y="5194086"/>
            <a:ext cx="1388059" cy="668325"/>
          </a:xfrm>
          <a:prstGeom prst="rect">
            <a:avLst/>
          </a:prstGeom>
        </p:spPr>
      </p:pic>
      <p:sp>
        <p:nvSpPr>
          <p:cNvPr id="20493" name="Down Arrow 20492">
            <a:extLst>
              <a:ext uri="{FF2B5EF4-FFF2-40B4-BE49-F238E27FC236}">
                <a16:creationId xmlns:a16="http://schemas.microsoft.com/office/drawing/2014/main" id="{98A501ED-76EF-25FF-E31C-810E75857D46}"/>
              </a:ext>
            </a:extLst>
          </p:cNvPr>
          <p:cNvSpPr/>
          <p:nvPr/>
        </p:nvSpPr>
        <p:spPr>
          <a:xfrm rot="16200000">
            <a:off x="7438010" y="4140958"/>
            <a:ext cx="544633" cy="6929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494" name="TextBox 20493">
            <a:extLst>
              <a:ext uri="{FF2B5EF4-FFF2-40B4-BE49-F238E27FC236}">
                <a16:creationId xmlns:a16="http://schemas.microsoft.com/office/drawing/2014/main" id="{2AF3D2D5-F86E-845D-7826-B07713ED5D6C}"/>
              </a:ext>
            </a:extLst>
          </p:cNvPr>
          <p:cNvSpPr txBox="1"/>
          <p:nvPr/>
        </p:nvSpPr>
        <p:spPr>
          <a:xfrm>
            <a:off x="7474531" y="4873049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28812"/>
                </a:solidFill>
              </a:rPr>
              <a:t>Butterfly operations</a:t>
            </a:r>
          </a:p>
        </p:txBody>
      </p:sp>
      <p:pic>
        <p:nvPicPr>
          <p:cNvPr id="20496" name="Picture 20495" descr="\input{Definitions.tex}&#10;\usepackage{xcolor}&#10;\begin{document}&#10;\begin{equation*}&#10;{\color{black} W_{2N} = e^{-j\frac{2\pi}{2N}} = \cos\left(\frac{2\pi}{2N}\right) - j\sin\left(\frac{2\pi}{2N}\right)}&#10;\end{equation*}&#10;\end{document}&#10;" title="IguanaTex Picture Display">
            <a:extLst>
              <a:ext uri="{FF2B5EF4-FFF2-40B4-BE49-F238E27FC236}">
                <a16:creationId xmlns:a16="http://schemas.microsoft.com/office/drawing/2014/main" id="{4C630344-49CF-1BEB-F524-126664C20A5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55"/>
          <a:stretch>
            <a:fillRect/>
          </a:stretch>
        </p:blipFill>
        <p:spPr>
          <a:xfrm>
            <a:off x="909435" y="3503299"/>
            <a:ext cx="1300365" cy="495265"/>
          </a:xfrm>
          <a:prstGeom prst="rect">
            <a:avLst/>
          </a:prstGeom>
        </p:spPr>
      </p:pic>
      <p:sp>
        <p:nvSpPr>
          <p:cNvPr id="20497" name="Down Arrow 20496">
            <a:extLst>
              <a:ext uri="{FF2B5EF4-FFF2-40B4-BE49-F238E27FC236}">
                <a16:creationId xmlns:a16="http://schemas.microsoft.com/office/drawing/2014/main" id="{B5DF2931-6183-DC0E-2345-137BDF25E931}"/>
              </a:ext>
            </a:extLst>
          </p:cNvPr>
          <p:cNvSpPr/>
          <p:nvPr/>
        </p:nvSpPr>
        <p:spPr>
          <a:xfrm rot="16200000">
            <a:off x="2699443" y="3393594"/>
            <a:ext cx="544633" cy="6929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498" name="Down Arrow 20497">
            <a:extLst>
              <a:ext uri="{FF2B5EF4-FFF2-40B4-BE49-F238E27FC236}">
                <a16:creationId xmlns:a16="http://schemas.microsoft.com/office/drawing/2014/main" id="{059C07BA-CC6F-60D0-90B6-1FAB50BACC0D}"/>
              </a:ext>
            </a:extLst>
          </p:cNvPr>
          <p:cNvSpPr/>
          <p:nvPr/>
        </p:nvSpPr>
        <p:spPr>
          <a:xfrm rot="16200000">
            <a:off x="2729656" y="4140959"/>
            <a:ext cx="544633" cy="6929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0499" name="Picture 20498" descr="\input{Definitions.tex}&#10;\usepackage{xcolor}&#10;\begin{document}&#10;\begin{equation*}&#10;{\color{black} &#10;D_N = \begin{bmatrix}&#10;1 &amp; 0 &amp; 0 &amp; \cdots &amp; 0 \\&#10;0 &amp; W_{2N}^1 &amp; 0 &amp; \cdots &amp; 0 \\&#10;0 &amp; 0 &amp; W_{2N}^2 &amp; \cdots &amp; 0 \\&#10;\vdots &amp; \vdots &amp; \vdots &amp; \ddots &amp; \vdots \\&#10;0 &amp; 0 &amp; 0 &amp; \cdots &amp; W_{2N}^{N-1}&#10;\end{bmatrix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9C0A9D8F-685B-E47D-DFC0-BEC9D1601A1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" y="4070765"/>
            <a:ext cx="2413351" cy="948720"/>
          </a:xfrm>
          <a:prstGeom prst="rect">
            <a:avLst/>
          </a:prstGeom>
        </p:spPr>
      </p:pic>
      <p:pic>
        <p:nvPicPr>
          <p:cNvPr id="20500" name="Picture 20499" descr="\input{Definitions.tex}&#10;\usepackage{xcolor}&#10;\begin{document}&#10;\begin{equation*}&#10;{\color{black} I_N = \begin{bmatrix}&#10;1 &amp; 0 &amp; 0 &amp; \cdots &amp; 0 \\&#10;0 &amp; 1 &amp; 0 &amp; \cdots &amp; 0 \\&#10;0 &amp; 0 &amp; 1 &amp; \cdots &amp; 0 \\&#10;\vdots &amp; \vdots &amp; \vdots &amp; \ddots &amp; \vdots \\&#10;0 &amp; 0 &amp; 0 &amp; \cdots &amp; 1&#10;\end{bmatrix}}&#10;\end{equation*}&#10;\end{document}&#10;" title="IguanaTex Picture Display">
            <a:extLst>
              <a:ext uri="{FF2B5EF4-FFF2-40B4-BE49-F238E27FC236}">
                <a16:creationId xmlns:a16="http://schemas.microsoft.com/office/drawing/2014/main" id="{A22E6907-E2C3-DFBC-4803-1AC86205DF4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4" y="5080998"/>
            <a:ext cx="1802743" cy="1097670"/>
          </a:xfrm>
          <a:prstGeom prst="rect">
            <a:avLst/>
          </a:prstGeom>
        </p:spPr>
      </p:pic>
      <p:sp>
        <p:nvSpPr>
          <p:cNvPr id="20501" name="Down Arrow 20500">
            <a:extLst>
              <a:ext uri="{FF2B5EF4-FFF2-40B4-BE49-F238E27FC236}">
                <a16:creationId xmlns:a16="http://schemas.microsoft.com/office/drawing/2014/main" id="{82FB6793-0555-DDAB-0FF0-FAA1D2422026}"/>
              </a:ext>
            </a:extLst>
          </p:cNvPr>
          <p:cNvSpPr/>
          <p:nvPr/>
        </p:nvSpPr>
        <p:spPr>
          <a:xfrm rot="16200000">
            <a:off x="2729657" y="5168219"/>
            <a:ext cx="544633" cy="6929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0506" name="Picture 20505" descr="\input{Definitions.tex}&#10;\usepackage{xcolor}&#10;\begin{document}&#10;\begin{equation*}&#10;{\color{black} F_2 \begin{bmatrix} a \\ b \end{bmatrix} = \begin{bmatrix} \color{red}1 &amp; \color{red}1 \\ \color{blue}1 &amp; \color{blue}-1 \end{bmatrix} \begin{bmatrix} a \\ b \end{bmatrix} = \begin{bmatrix} a + b \\ a - b \end{bmatrix}}&#10;\end{equation*}&#10;\end{document}&#10;" title="IguanaTex Picture Display">
            <a:extLst>
              <a:ext uri="{FF2B5EF4-FFF2-40B4-BE49-F238E27FC236}">
                <a16:creationId xmlns:a16="http://schemas.microsoft.com/office/drawing/2014/main" id="{FA9D06EC-2E3A-AFC8-3788-C96EA6C0CE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849" y="2710376"/>
            <a:ext cx="3907130" cy="668325"/>
          </a:xfrm>
          <a:prstGeom prst="rect">
            <a:avLst/>
          </a:prstGeom>
        </p:spPr>
      </p:pic>
      <p:sp>
        <p:nvSpPr>
          <p:cNvPr id="20507" name="Down Arrow 20506">
            <a:extLst>
              <a:ext uri="{FF2B5EF4-FFF2-40B4-BE49-F238E27FC236}">
                <a16:creationId xmlns:a16="http://schemas.microsoft.com/office/drawing/2014/main" id="{BFF32345-C55A-D614-5FEE-2B9823929761}"/>
              </a:ext>
            </a:extLst>
          </p:cNvPr>
          <p:cNvSpPr/>
          <p:nvPr/>
        </p:nvSpPr>
        <p:spPr>
          <a:xfrm rot="16200000">
            <a:off x="4911556" y="2702269"/>
            <a:ext cx="544633" cy="6929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511" name="TextBox 20510">
            <a:extLst>
              <a:ext uri="{FF2B5EF4-FFF2-40B4-BE49-F238E27FC236}">
                <a16:creationId xmlns:a16="http://schemas.microsoft.com/office/drawing/2014/main" id="{CCA6F649-346C-3C58-FC9A-690D8EBA8D2E}"/>
              </a:ext>
            </a:extLst>
          </p:cNvPr>
          <p:cNvSpPr txBox="1"/>
          <p:nvPr/>
        </p:nvSpPr>
        <p:spPr>
          <a:xfrm>
            <a:off x="2500269" y="4773048"/>
            <a:ext cx="891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 = 4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1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0486" grpId="0"/>
      <p:bldP spid="20487" grpId="0"/>
      <p:bldP spid="20488" grpId="0"/>
      <p:bldP spid="20493" grpId="0" animBg="1"/>
      <p:bldP spid="20494" grpId="0"/>
      <p:bldP spid="20497" grpId="0" animBg="1"/>
      <p:bldP spid="20498" grpId="0" animBg="1"/>
      <p:bldP spid="20501" grpId="0" animBg="1"/>
      <p:bldP spid="20507" grpId="0" animBg="1"/>
      <p:bldP spid="205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D99A0-CD78-3CAC-208E-8575E049E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BF54-A838-CAF8-0897-0B8C7ACC8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/>
              <a:t>How does FFT work really? Written in a matrix form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7738B-8BE3-BE86-DF6B-E322A73E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34</a:t>
            </a:fld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1224B3-7DAF-278B-21B1-0E412F7E220E}"/>
              </a:ext>
            </a:extLst>
          </p:cNvPr>
          <p:cNvSpPr txBox="1"/>
          <p:nvPr/>
        </p:nvSpPr>
        <p:spPr>
          <a:xfrm>
            <a:off x="1550826" y="1351424"/>
            <a:ext cx="19094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4-point FFT</a:t>
            </a:r>
          </a:p>
        </p:txBody>
      </p:sp>
      <p:pic>
        <p:nvPicPr>
          <p:cNvPr id="6" name="Picture 5" descr="\input{Definitions.tex}&#10;\usepackage{xcolor}&#10;\begin{document}&#10;\begin{equation*}&#10;{\color{black} F_{4} = \begin{bmatrix} I_2 &amp; D_2 \\ I_2 &amp; -D_2 \end{bmatrix} \begin{bmatrix} F_2 &amp; 0 \\ 0 &amp; F_2 \end{bmatrix} P_{4}}&#10;\end{equation*}&#10;\end{document}&#10;" title="IguanaTex Picture Display">
            <a:extLst>
              <a:ext uri="{FF2B5EF4-FFF2-40B4-BE49-F238E27FC236}">
                <a16:creationId xmlns:a16="http://schemas.microsoft.com/office/drawing/2014/main" id="{5F8E2EAC-92F2-1C48-A335-874D9936EB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360" y="1276949"/>
            <a:ext cx="3609848" cy="6683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61F892-F023-504E-62D7-076C5BD86BF1}"/>
              </a:ext>
            </a:extLst>
          </p:cNvPr>
          <p:cNvSpPr txBox="1"/>
          <p:nvPr/>
        </p:nvSpPr>
        <p:spPr>
          <a:xfrm>
            <a:off x="1604900" y="1859520"/>
            <a:ext cx="107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 = 4</a:t>
            </a:r>
          </a:p>
        </p:txBody>
      </p:sp>
      <p:pic>
        <p:nvPicPr>
          <p:cNvPr id="27" name="Picture 26" descr="\input{Definitions.tex}&#10;\usepackage{xcolor}&#10;\begin{document}&#10;\begin{equation*}&#10;{\color{black} &#10;\begin{bmatrix} X[0] \\ X[1] \\ X[2] \\ X[3] \end{bmatrix}&#10;=&#10;\underbrace{&#10;{\color{OliveGreen}&#10;\begin{bmatrix} &#10;1 &amp; 0 &amp; 1 &amp; 0 \\ &#10;0 &amp; 1 &amp; 0 &amp; -j \\ &#10;1 &amp; 0 &amp; -1 &amp; 0 \\ &#10;0 &amp; 1 &amp; 0 &amp; j &#10;\end{bmatrix}&#10;}&#10;}_{\text{Butterfly: } \left[\begin{smallmatrix} I_2 &amp; D_2 \\ I_2 &amp; -D_2 \end{smallmatrix}\right]}&#10;\cdot&#10;\underbrace{&#10;{\color{blue}&#10;\begin{bmatrix} &#10;1 &amp; 1 &amp; 0 &amp; 0 \\ &#10;1 &amp; -1 &amp; 0 &amp; 0 \\ &#10;0 &amp; 0 &amp; 1 &amp; 1 \\ &#10;0 &amp; 0 &amp; 1 &amp; -1 &#10;\end{bmatrix}&#10;}&#10;}_{\text{Smaller DFTs: } \left[\begin{smallmatrix} F_2 &amp; 0 \\ 0 &amp; F_2 \end{smallmatrix}\right]}&#10;\cdot&#10;\underbrace{&#10;{\color{black}\begin{bmatrix} &#10;1 &amp; 0 &amp; 0 &amp; 0 \\ &#10;0 &amp; 0 &amp; 1 &amp; 0 \\ &#10;0 &amp; 1 &amp; 0 &amp; 0 \\ &#10;0 &amp; 0 &amp; 0 &amp; 1 &#10;\end{bmatrix}}&#10;}_{\text{Permutation: } P_4}&#10;\cdot&#10;\begin{bmatrix} {\color{red}x_0} \\ {\color{red}x_1} \\ {\color{red}x_2} \\ {\color{red}x_3} \end{bmatrix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595BD39D-6F1C-6D51-CA34-3F59470F90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53" y="4529054"/>
            <a:ext cx="7474316" cy="1687688"/>
          </a:xfrm>
          <a:prstGeom prst="rect">
            <a:avLst/>
          </a:prstGeom>
        </p:spPr>
      </p:pic>
      <p:pic>
        <p:nvPicPr>
          <p:cNvPr id="26" name="Picture 25" descr="\input{Definitions.tex}&#10;\usepackage{xcolor}&#10;\begin{document}&#10;\begin{equation*}&#10;{\color{black} &#10;F_2 = \begin{bmatrix}&#10;{\color{blue}1} &amp; {\color{blue}1}\\&#10;{\color{blue}1}  &amp; {\color{blue}-1} &#10;\end{bmatrix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6597A50C-4E1C-28A9-21DE-A60A905BFB8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94" y="2606875"/>
            <a:ext cx="1660754" cy="668325"/>
          </a:xfrm>
          <a:prstGeom prst="rect">
            <a:avLst/>
          </a:prstGeom>
        </p:spPr>
      </p:pic>
      <p:pic>
        <p:nvPicPr>
          <p:cNvPr id="9" name="Picture 8" descr="\input{Definitions.tex}&#10;\usepackage{xcolor}&#10;\begin{document}&#10;\begin{equation*}&#10;{\color{black} \begin{bmatrix}&#10;I_2 &amp; D_2 \\&#10;I_2 &amp; -D_2&#10;\end{bmatrix}&#10;=&#10;\begin{bmatrix}&#10;1 &amp; 0 &amp; \vdots &amp; 1 &amp; 0 \\&#10;0 &amp; 1 &amp; \vdots &amp; 0 &amp; -j \\&#10;\cdots &amp; \cdots &amp; \cdots &amp; \cdots &amp; \cdots \\&#10;1 &amp; 0 &amp; \vdots &amp; -1 &amp; 0 \\&#10;0 &amp; 1 &amp; \vdots &amp; 0 &amp; j&#10;\end{bmatrix}}&#10;\end{equation*}&#10;\end{document}&#10;" title="IguanaTex Picture Display">
            <a:extLst>
              <a:ext uri="{FF2B5EF4-FFF2-40B4-BE49-F238E27FC236}">
                <a16:creationId xmlns:a16="http://schemas.microsoft.com/office/drawing/2014/main" id="{322D2DA1-1BF8-7EE9-829B-D43DD333A5B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74" y="1972775"/>
            <a:ext cx="3975829" cy="1888519"/>
          </a:xfrm>
          <a:prstGeom prst="rect">
            <a:avLst/>
          </a:prstGeom>
        </p:spPr>
      </p:pic>
      <p:pic>
        <p:nvPicPr>
          <p:cNvPr id="23" name="Picture 22" descr="\input{Definitions.tex}&#10;\usepackage{xcolor}&#10;\begin{document}&#10;\begin{equation*}&#10;{\color{black} \textrm{4-point}~\mathcal{FFT}{\{x_0,x_1,x_2,x_3\}}}=\{X[0],X[1],X[2],X[3]\}&#10;\end{equation*}&#10;\end{document}&#10;" title="IguanaTex Picture Display">
            <a:extLst>
              <a:ext uri="{FF2B5EF4-FFF2-40B4-BE49-F238E27FC236}">
                <a16:creationId xmlns:a16="http://schemas.microsoft.com/office/drawing/2014/main" id="{632BF8BC-4DE4-6139-38CD-746BFE2BCA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24" y="4128995"/>
            <a:ext cx="6598308" cy="279400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4439C806-73B0-65A3-F0BE-C61EA17FDE7A}"/>
              </a:ext>
            </a:extLst>
          </p:cNvPr>
          <p:cNvSpPr/>
          <p:nvPr/>
        </p:nvSpPr>
        <p:spPr>
          <a:xfrm rot="16200000">
            <a:off x="219404" y="3889886"/>
            <a:ext cx="544633" cy="6929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65E124-0D65-43DF-7E60-C9016F450AFE}"/>
              </a:ext>
            </a:extLst>
          </p:cNvPr>
          <p:cNvSpPr txBox="1"/>
          <p:nvPr/>
        </p:nvSpPr>
        <p:spPr>
          <a:xfrm>
            <a:off x="1544058" y="2689617"/>
            <a:ext cx="1411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9BA605-9C13-743A-04FC-65D36C5F4749}"/>
              </a:ext>
            </a:extLst>
          </p:cNvPr>
          <p:cNvSpPr txBox="1"/>
          <p:nvPr/>
        </p:nvSpPr>
        <p:spPr>
          <a:xfrm>
            <a:off x="838200" y="4080751"/>
            <a:ext cx="1411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obtain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B9CC66-AD54-147B-DCCB-4199E5370BBF}"/>
              </a:ext>
            </a:extLst>
          </p:cNvPr>
          <p:cNvSpPr txBox="1"/>
          <p:nvPr/>
        </p:nvSpPr>
        <p:spPr>
          <a:xfrm>
            <a:off x="0" y="1045423"/>
            <a:ext cx="3268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 we get everything</a:t>
            </a:r>
          </a:p>
        </p:txBody>
      </p:sp>
    </p:spTree>
    <p:extLst>
      <p:ext uri="{BB962C8B-B14F-4D97-AF65-F5344CB8AC3E}">
        <p14:creationId xmlns:p14="http://schemas.microsoft.com/office/powerpoint/2010/main" val="22730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762DF-73C0-4FAD-24B6-8297BB52E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BEA72-09C9-F0D8-8C16-4945D5476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/>
              <a:t>How does FFT work really? Written in a matrix form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A3195-F372-EB5B-B7E4-566BA6A8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35</a:t>
            </a:fld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D565CF-37AF-E3B2-8F9A-23CC01BA6AF6}"/>
              </a:ext>
            </a:extLst>
          </p:cNvPr>
          <p:cNvSpPr txBox="1"/>
          <p:nvPr/>
        </p:nvSpPr>
        <p:spPr>
          <a:xfrm>
            <a:off x="9233622" y="1247441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 this! (p.24)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FB1F41-F2D8-A835-5919-CB64ED30DBDF}"/>
              </a:ext>
            </a:extLst>
          </p:cNvPr>
          <p:cNvSpPr txBox="1"/>
          <p:nvPr/>
        </p:nvSpPr>
        <p:spPr>
          <a:xfrm>
            <a:off x="72685" y="-239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 = 4 example </a:t>
            </a:r>
          </a:p>
        </p:txBody>
      </p:sp>
      <p:pic>
        <p:nvPicPr>
          <p:cNvPr id="76" name="Picture 75" descr="\input{Definitions.tex}&#10;\usepackage{xcolor}&#10;\begin{document}&#10;\begin{equation*}&#10;{\color{black} &#10;\begin{bmatrix} &#10;1 &amp; 0 &amp; 0 &amp; 0 \\ &#10;0 &amp; 0 &amp; 1 &amp; 0 \\ &#10;0 &amp; 1 &amp; 0 &amp; 0 \\ &#10;0 &amp; 0 &amp; 0 &amp; 1 &#10;\end{bmatrix}&#10;{\color{red}\begin{bmatrix} 0 \\ 4 \\ 8 \\ 12 \end{bmatrix}}&#10;=&#10;{\color{3100Blue}\begin{bmatrix} &#10;0 \\ &#10;8 \\ &#10;4 \\ &#10;12 &#10;\end{bmatrix}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44A1C26D-DA9A-8DBE-0CB3-55C4FADB59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35" y="1942093"/>
            <a:ext cx="2684485" cy="1086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40B401-0A24-8689-6D7A-438AE4C306D9}"/>
              </a:ext>
            </a:extLst>
          </p:cNvPr>
          <p:cNvSpPr txBox="1"/>
          <p:nvPr/>
        </p:nvSpPr>
        <p:spPr>
          <a:xfrm>
            <a:off x="736826" y="2461940"/>
            <a:ext cx="28600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baseline="3000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step: Permutation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C3A47-346C-6546-8EB9-33FAEFAE255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5458" t="44956" r="63517" b="45079"/>
          <a:stretch>
            <a:fillRect/>
          </a:stretch>
        </p:blipFill>
        <p:spPr>
          <a:xfrm>
            <a:off x="9459988" y="1744661"/>
            <a:ext cx="1745008" cy="428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A2582E-531B-FDD4-463E-C0B0D7FE5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5459" t="55807" r="63374" b="24043"/>
          <a:stretch>
            <a:fillRect/>
          </a:stretch>
        </p:blipFill>
        <p:spPr>
          <a:xfrm>
            <a:off x="9459988" y="2209068"/>
            <a:ext cx="1745007" cy="861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3176A6-E029-7D85-E06F-9F5BCD8E3314}"/>
              </a:ext>
            </a:extLst>
          </p:cNvPr>
          <p:cNvSpPr txBox="1"/>
          <p:nvPr/>
        </p:nvSpPr>
        <p:spPr>
          <a:xfrm>
            <a:off x="9459988" y="2260750"/>
            <a:ext cx="728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Even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4EAA02-3004-0045-635B-73DD020C4861}"/>
              </a:ext>
            </a:extLst>
          </p:cNvPr>
          <p:cNvSpPr txBox="1"/>
          <p:nvPr/>
        </p:nvSpPr>
        <p:spPr>
          <a:xfrm>
            <a:off x="10537825" y="2248050"/>
            <a:ext cx="667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Odd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CBD561-7AEF-D8B3-D02A-B9EBBC612371}"/>
              </a:ext>
            </a:extLst>
          </p:cNvPr>
          <p:cNvSpPr txBox="1"/>
          <p:nvPr/>
        </p:nvSpPr>
        <p:spPr>
          <a:xfrm>
            <a:off x="7705081" y="1965543"/>
            <a:ext cx="728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Even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D515F1-3CDA-09F9-C080-4935910C2469}"/>
              </a:ext>
            </a:extLst>
          </p:cNvPr>
          <p:cNvSpPr txBox="1"/>
          <p:nvPr/>
        </p:nvSpPr>
        <p:spPr>
          <a:xfrm>
            <a:off x="7735666" y="2511992"/>
            <a:ext cx="667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Odd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AF5089-683F-6F23-8481-4CDA04D41C35}"/>
              </a:ext>
            </a:extLst>
          </p:cNvPr>
          <p:cNvSpPr txBox="1"/>
          <p:nvPr/>
        </p:nvSpPr>
        <p:spPr>
          <a:xfrm>
            <a:off x="6269673" y="1447924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78C8A2-2809-E8F3-5974-A9BD01E70076}"/>
              </a:ext>
            </a:extLst>
          </p:cNvPr>
          <p:cNvSpPr txBox="1"/>
          <p:nvPr/>
        </p:nvSpPr>
        <p:spPr>
          <a:xfrm>
            <a:off x="7019592" y="1457492"/>
            <a:ext cx="935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shuffle</a:t>
            </a:r>
          </a:p>
        </p:txBody>
      </p:sp>
      <p:pic>
        <p:nvPicPr>
          <p:cNvPr id="12" name="Picture 11" descr="\input{Definitions.tex}&#10;\usepackage{xcolor}&#10;\begin{document}&#10;\begin{equation*}&#10;{\color{black} &#10;{\color{blue}&#10;\begin{bmatrix} &#10;1 &amp; 1 &amp; 0 &amp; 0 \\ &#10;1 &amp; -1 &amp; 0 &amp; 0 \\ &#10;0 &amp; 0 &amp; 1 &amp; 1 \\ &#10;0 &amp; 0 &amp; 1 &amp; -1 &#10;\end{bmatrix}&#10;}&#10;{\color{3100Blue}\begin{bmatrix} 0 \\ 8 \\ 4 \\ 12 \end{bmatrix}}&#10;=&#10;\begin{bmatrix} &#10;0 + 8 \\ &#10;0 - 8 \\ &#10;4 + 12 \\ &#10;4 - 12 &#10;\end{bmatrix}&#10;=&#10;{\color{Orange}\begin{bmatrix} &#10;8 \\ &#10;-8 \\ &#10;16 \\ &#10;-8 &#10;\end{bmatrix}}}&#10;\end{equation*}&#10;\end{document}&#10;" title="IguanaTex Picture Display">
            <a:extLst>
              <a:ext uri="{FF2B5EF4-FFF2-40B4-BE49-F238E27FC236}">
                <a16:creationId xmlns:a16="http://schemas.microsoft.com/office/drawing/2014/main" id="{250A7047-F77F-A978-29F3-3184975A54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96" y="3198146"/>
            <a:ext cx="4297737" cy="109041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F9D6B9-3820-1A79-FC32-65B952BD53F3}"/>
              </a:ext>
            </a:extLst>
          </p:cNvPr>
          <p:cNvSpPr txBox="1"/>
          <p:nvPr/>
        </p:nvSpPr>
        <p:spPr>
          <a:xfrm>
            <a:off x="635453" y="3523714"/>
            <a:ext cx="38795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step: Smaller 2–point FFT</a:t>
            </a:r>
          </a:p>
        </p:txBody>
      </p:sp>
      <p:pic>
        <p:nvPicPr>
          <p:cNvPr id="19" name="Picture 18" descr="\input{Definitions.tex}&#10;\usepackage{xcolor}&#10;\begin{document}&#10;\begin{equation*}&#10;{\color{black} &#10;{\color{OliveGreen}&#10;\begin{bmatrix} &#10;1 &amp; 0 &amp; 1 &amp; 0 \\ &#10;0 &amp; 1 &amp; 0 &amp; -j \\ &#10;1 &amp; 0 &amp; -1 &amp; 0 \\ &#10;0 &amp; 1 &amp; 0 &amp; j &#10;\end{bmatrix}&#10;}&#10;{\color{Orange}\begin{bmatrix} 8 \\ -8 \\ 16 \\ -8 \end{bmatrix}}&#10;=&#10;\begin{bmatrix} &#10;(1)(8) + (0)(-8) + (1)(16) + (0)(-8) \\ &#10;(0)(8) + (1)(-8) + (0)(16) + (-j)(-8) \\ &#10;(1)(8) + (0)(-8) + (-1)(16) + (0)(-8) \\ &#10;(0)(8) + (1)(-8) + (0)(16) + (j)(-8) &#10;\end{bmatrix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4B35EB76-1002-8881-7FFC-3EDFCDB7627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76" y="4517665"/>
            <a:ext cx="6641125" cy="10904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40E66F8-8BF8-A6CB-3F2C-1DF7F47552BC}"/>
              </a:ext>
            </a:extLst>
          </p:cNvPr>
          <p:cNvSpPr txBox="1"/>
          <p:nvPr/>
        </p:nvSpPr>
        <p:spPr>
          <a:xfrm>
            <a:off x="443444" y="4721317"/>
            <a:ext cx="3852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step: Butterfly Operations </a:t>
            </a:r>
          </a:p>
        </p:txBody>
      </p:sp>
      <p:pic>
        <p:nvPicPr>
          <p:cNvPr id="55" name="Picture 54" descr="\input{Definitions.tex}&#10;\usepackage{xcolor}&#10;\begin{document}&#10;\begin{equation*}&#10;{\color{black} &#10;\begin{bmatrix} X[0] \\ X[1] \\ X[2] \\ X[3] \end{bmatrix}&#10;=&#10;\underbrace{&#10;{\color{OliveGreen}&#10;\begin{bmatrix} &#10;1 &amp; 0 &amp; 1 &amp; 0 \\ &#10;0 &amp; 1 &amp; 0 &amp; -j \\ &#10;1 &amp; 0 &amp; -1 &amp; 0 \\ &#10;0 &amp; 1 &amp; 0 &amp; j &#10;\end{bmatrix}&#10;}&#10;}_{\text{Butterfly: } \left[\begin{smallmatrix} I_2 &amp; D_2 \\ I_2 &amp; -D_2 \end{smallmatrix}\right]}&#10;\cdot&#10;\underbrace{&#10;{\color{blue}&#10;\begin{bmatrix} &#10;1 &amp; 1 &amp; 0 &amp; 0 \\ &#10;1 &amp; -1 &amp; 0 &amp; 0 \\ &#10;0 &amp; 0 &amp; 1 &amp; 1 \\ &#10;0 &amp; 0 &amp; 1 &amp; -1 &#10;\end{bmatrix}&#10;}&#10;}_{\text{Smaller DFTs: } \left[\begin{smallmatrix} F_2 &amp; 0 \\ 0 &amp; F_2 \end{smallmatrix}\right]}&#10;\cdot&#10;\underbrace{&#10;{\color{black}\begin{bmatrix} &#10;1 &amp; 0 &amp; 0 &amp; 0 \\ &#10;0 &amp; 0 &amp; 1 &amp; 0 \\ &#10;0 &amp; 1 &amp; 0 &amp; 0 \\ &#10;0 &amp; 0 &amp; 0 &amp; 1 &#10;\end{bmatrix}}&#10;}_{\text{Permutation: } P_4}&#10;\cdot&#10;\begin{bmatrix} {\color{red}x_0} \\ {\color{red}x_1} \\ {\color{red}x_2} \\ {\color{red}x_3} \end{bmatrix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DDD88EE9-8415-9181-DDE1-A1F41DA5A5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2" y="1233769"/>
            <a:ext cx="4762113" cy="1075277"/>
          </a:xfrm>
          <a:prstGeom prst="rect">
            <a:avLst/>
          </a:prstGeom>
        </p:spPr>
      </p:pic>
      <p:pic>
        <p:nvPicPr>
          <p:cNvPr id="32" name="Picture 31" descr="\input{Definitions.tex}&#10;\usepackage{xcolor}&#10;\begin{document}&#10;\begin{equation*}&#10;{\color{black} \begin{bmatrix} X[0] \\ X[1] \\ X[2] \\ X[3] \end{bmatrix}&#10;=&#10;\begin{bmatrix} &#10;24 \\ &#10;-8 + 8j \\ &#10;-8 \\ &#10;-8 - 8j &#10;\end{bmatrix}}&#10;\end{equation*}&#10;\end{document}&#10;" title="IguanaTex Picture Display">
            <a:extLst>
              <a:ext uri="{FF2B5EF4-FFF2-40B4-BE49-F238E27FC236}">
                <a16:creationId xmlns:a16="http://schemas.microsoft.com/office/drawing/2014/main" id="{AB165CD1-284C-92EA-E7E9-6C206730693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54" y="5735809"/>
            <a:ext cx="1910094" cy="104329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EE44C1-CC01-3C8E-D3A1-0384AEB685D2}"/>
              </a:ext>
            </a:extLst>
          </p:cNvPr>
          <p:cNvSpPr txBox="1"/>
          <p:nvPr/>
        </p:nvSpPr>
        <p:spPr>
          <a:xfrm>
            <a:off x="485923" y="5735809"/>
            <a:ext cx="39244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Final result of FFT{0, 4, 8 ,12}</a:t>
            </a:r>
          </a:p>
        </p:txBody>
      </p:sp>
      <p:pic>
        <p:nvPicPr>
          <p:cNvPr id="58" name="Picture 4" descr="Smiley face symbol - Stock Image - C002/1245 - Science Photo Library">
            <a:extLst>
              <a:ext uri="{FF2B5EF4-FFF2-40B4-BE49-F238E27FC236}">
                <a16:creationId xmlns:a16="http://schemas.microsoft.com/office/drawing/2014/main" id="{408BB165-72DB-616D-F9D5-D630EA4AE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79" y="5756989"/>
            <a:ext cx="1022119" cy="102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AED8E8C-97CD-FF5A-EC1D-4412C8C323D1}"/>
              </a:ext>
            </a:extLst>
          </p:cNvPr>
          <p:cNvSpPr txBox="1"/>
          <p:nvPr/>
        </p:nvSpPr>
        <p:spPr>
          <a:xfrm>
            <a:off x="7811756" y="6426140"/>
            <a:ext cx="2645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p.24: the same result!</a:t>
            </a:r>
          </a:p>
        </p:txBody>
      </p:sp>
      <p:pic>
        <p:nvPicPr>
          <p:cNvPr id="62" name="Picture 61" descr="\input{Definitions.tex}&#10;\usepackage{xcolor}&#10;\begin{document}&#10;\begin{equation*}&#10;{\color{black} &#10;F_2 = \begin{bmatrix}&#10;{\color{blue}1} &amp; {\color{blue}1}\\&#10;{\color{blue}1}  &amp; {\color{blue}-1} &#10;\end{bmatrix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ECF1BD37-DAB8-74E1-7AE4-56E9AF02288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14" y="3400347"/>
            <a:ext cx="1660754" cy="6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0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3" grpId="0"/>
      <p:bldP spid="15" grpId="0"/>
      <p:bldP spid="16" grpId="0"/>
      <p:bldP spid="17" grpId="0"/>
      <p:bldP spid="18" grpId="0"/>
      <p:bldP spid="24" grpId="0"/>
      <p:bldP spid="29" grpId="0"/>
      <p:bldP spid="33" grpId="0"/>
      <p:bldP spid="6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2B9A4-99D9-4459-A1B5-BA54B27FC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81EF-7ACC-A2CD-9B61-8BF09E64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/>
              <a:t>How does FFT work really? Written in a matrix form</a:t>
            </a:r>
            <a:endParaRPr lang="en-US" sz="3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2FED1-B051-7415-5A15-727ED54E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36</a:t>
            </a:fld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03269-31D7-8F90-C9B5-5B9F8449D6F5}"/>
              </a:ext>
            </a:extLst>
          </p:cNvPr>
          <p:cNvSpPr txBox="1"/>
          <p:nvPr/>
        </p:nvSpPr>
        <p:spPr>
          <a:xfrm>
            <a:off x="9233622" y="1247441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 this! (p.24)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DDF5A5-EAE9-9E62-785D-197922BD27ED}"/>
              </a:ext>
            </a:extLst>
          </p:cNvPr>
          <p:cNvSpPr txBox="1"/>
          <p:nvPr/>
        </p:nvSpPr>
        <p:spPr>
          <a:xfrm>
            <a:off x="85385" y="-874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 = 4 example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09DC1-98A2-AB36-A8FB-8D5132ACB5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58" t="44956" r="63517" b="45079"/>
          <a:stretch>
            <a:fillRect/>
          </a:stretch>
        </p:blipFill>
        <p:spPr>
          <a:xfrm>
            <a:off x="9459988" y="1744661"/>
            <a:ext cx="1745008" cy="428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9D1A62-CB8A-E905-D931-00300F943F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59" t="55807" r="63374" b="24043"/>
          <a:stretch>
            <a:fillRect/>
          </a:stretch>
        </p:blipFill>
        <p:spPr>
          <a:xfrm>
            <a:off x="9459988" y="2209068"/>
            <a:ext cx="1745007" cy="861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EDA260-DBA2-9C6F-CAD3-E0475A0B532F}"/>
              </a:ext>
            </a:extLst>
          </p:cNvPr>
          <p:cNvSpPr txBox="1"/>
          <p:nvPr/>
        </p:nvSpPr>
        <p:spPr>
          <a:xfrm>
            <a:off x="9459988" y="2260750"/>
            <a:ext cx="728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Even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570DB-D5AB-EB03-A067-34593417F512}"/>
              </a:ext>
            </a:extLst>
          </p:cNvPr>
          <p:cNvSpPr txBox="1"/>
          <p:nvPr/>
        </p:nvSpPr>
        <p:spPr>
          <a:xfrm>
            <a:off x="10537825" y="2248050"/>
            <a:ext cx="667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Odd</a:t>
            </a:r>
          </a:p>
        </p:txBody>
      </p:sp>
      <p:pic>
        <p:nvPicPr>
          <p:cNvPr id="55" name="Picture 54" descr="\input{Definitions.tex}&#10;\usepackage{xcolor}&#10;\begin{document}&#10;\begin{equation*}&#10;{\color{black} &#10;\begin{bmatrix} X[0] \\ X[1] \\ X[2] \\ X[3] \end{bmatrix}&#10;=&#10;\underbrace{&#10;{\color{OliveGreen}&#10;\begin{bmatrix} &#10;1 &amp; 0 &amp; 1 &amp; 0 \\ &#10;0 &amp; 1 &amp; 0 &amp; -j \\ &#10;1 &amp; 0 &amp; -1 &amp; 0 \\ &#10;0 &amp; 1 &amp; 0 &amp; j &#10;\end{bmatrix}&#10;}&#10;}_{\text{Butterfly: } \left[\begin{smallmatrix} I_2 &amp; D_2 \\ I_2 &amp; -D_2 \end{smallmatrix}\right]}&#10;\cdot&#10;\underbrace{&#10;{\color{blue}&#10;\begin{bmatrix} &#10;1 &amp; 1 &amp; 0 &amp; 0 \\ &#10;1 &amp; -1 &amp; 0 &amp; 0 \\ &#10;0 &amp; 0 &amp; 1 &amp; 1 \\ &#10;0 &amp; 0 &amp; 1 &amp; -1 &#10;\end{bmatrix}&#10;}&#10;}_{\text{Smaller DFTs: } \left[\begin{smallmatrix} F_2 &amp; 0 \\ 0 &amp; F_2 \end{smallmatrix}\right]}&#10;\cdot&#10;\underbrace{&#10;{\color{black}\begin{bmatrix} &#10;1 &amp; 0 &amp; 0 &amp; 0 \\ &#10;0 &amp; 0 &amp; 1 &amp; 0 \\ &#10;0 &amp; 1 &amp; 0 &amp; 0 \\ &#10;0 &amp; 0 &amp; 0 &amp; 1 &#10;\end{bmatrix}}&#10;}_{\text{Permutation: } P_4}&#10;\cdot&#10;\begin{bmatrix} {\color{red}x_0} \\ {\color{red}x_1} \\ {\color{red}x_2} \\ {\color{red}x_3} \end{bmatrix}&#10;}&#10;\end{equation*}&#10;\end{document}&#10;" title="IguanaTex Picture Display">
            <a:extLst>
              <a:ext uri="{FF2B5EF4-FFF2-40B4-BE49-F238E27FC236}">
                <a16:creationId xmlns:a16="http://schemas.microsoft.com/office/drawing/2014/main" id="{AA138119-1023-08A8-C7F1-3E01C94994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2" y="1233769"/>
            <a:ext cx="5195398" cy="1173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8A79CA-7C58-3510-C305-262942BAAA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529"/>
          <a:stretch>
            <a:fillRect/>
          </a:stretch>
        </p:blipFill>
        <p:spPr>
          <a:xfrm>
            <a:off x="3886200" y="3304049"/>
            <a:ext cx="8305800" cy="3526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91F39-ECBA-65A5-10CA-72848494DEEB}"/>
              </a:ext>
            </a:extLst>
          </p:cNvPr>
          <p:cNvSpPr txBox="1"/>
          <p:nvPr/>
        </p:nvSpPr>
        <p:spPr>
          <a:xfrm>
            <a:off x="984444" y="3572148"/>
            <a:ext cx="29017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p.24: the same result!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73DFB3-C480-65D9-3CBA-167A70B58546}"/>
              </a:ext>
            </a:extLst>
          </p:cNvPr>
          <p:cNvSpPr txBox="1"/>
          <p:nvPr/>
        </p:nvSpPr>
        <p:spPr>
          <a:xfrm>
            <a:off x="955529" y="2725153"/>
            <a:ext cx="39244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Final result of FFT{0, 4 ,8 ,12}</a:t>
            </a:r>
          </a:p>
        </p:txBody>
      </p:sp>
      <p:pic>
        <p:nvPicPr>
          <p:cNvPr id="32" name="Picture 31" descr="\input{Definitions.tex}&#10;\usepackage{xcolor}&#10;\begin{document}&#10;\begin{equation*}&#10;{\color{black} \begin{bmatrix} X[0] \\ X[1] \\ X[2] \\ X[3] \end{bmatrix}&#10;=&#10;\begin{bmatrix} &#10;24 \\ &#10;-8 + 8j \\ &#10;-8 \\ &#10;-8 - 8j &#10;\end{bmatrix}}&#10;\end{equation*}&#10;\end{document}&#10;" title="IguanaTex Picture Display">
            <a:extLst>
              <a:ext uri="{FF2B5EF4-FFF2-40B4-BE49-F238E27FC236}">
                <a16:creationId xmlns:a16="http://schemas.microsoft.com/office/drawing/2014/main" id="{9A38F8A0-3B5D-5917-F6B6-7973233035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91" y="2385701"/>
            <a:ext cx="1910094" cy="1043299"/>
          </a:xfrm>
          <a:prstGeom prst="rect">
            <a:avLst/>
          </a:prstGeom>
        </p:spPr>
      </p:pic>
      <p:pic>
        <p:nvPicPr>
          <p:cNvPr id="58" name="Picture 4" descr="Smiley face symbol - Stock Image - C002/1245 - Science Photo Library">
            <a:extLst>
              <a:ext uri="{FF2B5EF4-FFF2-40B4-BE49-F238E27FC236}">
                <a16:creationId xmlns:a16="http://schemas.microsoft.com/office/drawing/2014/main" id="{F14ADE9A-381F-5DF0-63E2-CB64C24B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16" y="2406881"/>
            <a:ext cx="1022119" cy="102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981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4C436-DC99-B95A-A7F1-23FCCF33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4EB4-57C2-C2BA-BF18-23C62412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Q &amp;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6DB34-AA06-93AF-1B6D-27E79C97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37</a:t>
            </a:fld>
            <a:endParaRPr lang="en-AU"/>
          </a:p>
        </p:txBody>
      </p:sp>
      <p:pic>
        <p:nvPicPr>
          <p:cNvPr id="6" name="Picture 4" descr="Smiley face symbol - Stock Image - C002/1245 - Science Photo Library">
            <a:extLst>
              <a:ext uri="{FF2B5EF4-FFF2-40B4-BE49-F238E27FC236}">
                <a16:creationId xmlns:a16="http://schemas.microsoft.com/office/drawing/2014/main" id="{2FC61481-5082-A497-B34A-89503E472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86" y="1186840"/>
            <a:ext cx="5018800" cy="50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B8E118-F43A-6748-C436-41884A951D64}"/>
              </a:ext>
            </a:extLst>
          </p:cNvPr>
          <p:cNvSpPr txBox="1"/>
          <p:nvPr/>
        </p:nvSpPr>
        <p:spPr>
          <a:xfrm>
            <a:off x="9195630" y="6352143"/>
            <a:ext cx="228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xiaoguo1995.github.io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8D84D1-B6FB-EB98-BD5E-5C3EBAE3A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398" y="3870683"/>
            <a:ext cx="2470669" cy="2507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6341A-72D1-4822-0BC4-0BC68AACBBCC}"/>
              </a:ext>
            </a:extLst>
          </p:cNvPr>
          <p:cNvSpPr txBox="1"/>
          <p:nvPr/>
        </p:nvSpPr>
        <p:spPr>
          <a:xfrm>
            <a:off x="1692302" y="5556130"/>
            <a:ext cx="4226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very much!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BA9112-8718-6021-553F-6314EBDA9850}"/>
              </a:ext>
            </a:extLst>
          </p:cNvPr>
          <p:cNvGrpSpPr/>
          <p:nvPr/>
        </p:nvGrpSpPr>
        <p:grpSpPr>
          <a:xfrm>
            <a:off x="6418826" y="1186840"/>
            <a:ext cx="5018800" cy="2683843"/>
            <a:chOff x="6418826" y="1186840"/>
            <a:chExt cx="5018800" cy="26838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E5DCD-1639-DD64-2E99-F0951A501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033"/>
            <a:stretch/>
          </p:blipFill>
          <p:spPr>
            <a:xfrm>
              <a:off x="6418826" y="1186840"/>
              <a:ext cx="5018800" cy="2683843"/>
            </a:xfrm>
            <a:prstGeom prst="rect">
              <a:avLst/>
            </a:prstGeom>
          </p:spPr>
        </p:pic>
        <p:pic>
          <p:nvPicPr>
            <p:cNvPr id="11" name="Picture 10" descr="A person wearing glasses and a black shirt&#10;&#10;AI-generated content may be incorrect.">
              <a:extLst>
                <a:ext uri="{FF2B5EF4-FFF2-40B4-BE49-F238E27FC236}">
                  <a16:creationId xmlns:a16="http://schemas.microsoft.com/office/drawing/2014/main" id="{30A55F11-6986-7DCF-1544-6D99C911D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9" t="4822" r="34212" b="40086"/>
            <a:stretch>
              <a:fillRect/>
            </a:stretch>
          </p:blipFill>
          <p:spPr>
            <a:xfrm>
              <a:off x="6418826" y="1299103"/>
              <a:ext cx="2266594" cy="2571580"/>
            </a:xfrm>
            <a:prstGeom prst="ellipse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39CA0F5-9804-A667-DAF3-9EC7335BB5F7}"/>
              </a:ext>
            </a:extLst>
          </p:cNvPr>
          <p:cNvSpPr txBox="1"/>
          <p:nvPr/>
        </p:nvSpPr>
        <p:spPr>
          <a:xfrm>
            <a:off x="6407984" y="5463796"/>
            <a:ext cx="2520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741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</a:p>
          <a:p>
            <a:r>
              <a:rPr lang="en-US" sz="2200" dirty="0">
                <a:solidFill>
                  <a:srgbClr val="741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xiao.guo@uq.edu.au</a:t>
            </a:r>
          </a:p>
        </p:txBody>
      </p:sp>
    </p:spTree>
    <p:extLst>
      <p:ext uri="{BB962C8B-B14F-4D97-AF65-F5344CB8AC3E}">
        <p14:creationId xmlns:p14="http://schemas.microsoft.com/office/powerpoint/2010/main" val="2727920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D8206-80E3-B8DA-673D-2363552F0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22333-1F5A-F1EF-66FC-637BC9A5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455" y="352143"/>
            <a:ext cx="9474200" cy="739775"/>
          </a:xfrm>
        </p:spPr>
        <p:txBody>
          <a:bodyPr>
            <a:normAutofit/>
          </a:bodyPr>
          <a:lstStyle/>
          <a:p>
            <a:r>
              <a:rPr lang="en-US" sz="2800"/>
              <a:t>What is FT, DFT, FFT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C7CC6-A997-9766-BF27-297A84C29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668" y="6374900"/>
            <a:ext cx="6504600" cy="365125"/>
          </a:xfrm>
        </p:spPr>
        <p:txBody>
          <a:bodyPr>
            <a:normAutofit lnSpcReduction="10000"/>
          </a:bodyPr>
          <a:lstStyle/>
          <a:p>
            <a:r>
              <a:rPr lang="en-US" sz="2000">
                <a:solidFill>
                  <a:srgbClr val="7030A0"/>
                </a:solidFill>
              </a:rPr>
              <a:t>FFT helps to recognise the constituent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1B778-275A-A82D-26CF-48337AAC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0599E-D792-E634-22BC-42945632EC96}"/>
              </a:ext>
            </a:extLst>
          </p:cNvPr>
          <p:cNvSpPr txBox="1"/>
          <p:nvPr/>
        </p:nvSpPr>
        <p:spPr>
          <a:xfrm>
            <a:off x="1347671" y="1744935"/>
            <a:ext cx="2527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Fourier Transform</a:t>
            </a:r>
          </a:p>
        </p:txBody>
      </p:sp>
      <p:pic>
        <p:nvPicPr>
          <p:cNvPr id="52" name="Picture 51" descr="\input{Definitions.tex}&#10;\usepackage{xcolor}&#10;\begin{document}&#10;\begin{align*}&#10;X[k] &amp;= \sum_{n=0}^{N-1} x[n] \cdot ({\color{blue}W_N^{k}})^n&#10;\end{align*}&#10;\end{document}&#10;" title="IguanaTex Picture Display">
            <a:extLst>
              <a:ext uri="{FF2B5EF4-FFF2-40B4-BE49-F238E27FC236}">
                <a16:creationId xmlns:a16="http://schemas.microsoft.com/office/drawing/2014/main" id="{6826EACE-0110-0F68-4F40-F2E8E69FC6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10" y="2525789"/>
            <a:ext cx="2954934" cy="809142"/>
          </a:xfrm>
          <a:prstGeom prst="rect">
            <a:avLst/>
          </a:prstGeom>
        </p:spPr>
      </p:pic>
      <p:pic>
        <p:nvPicPr>
          <p:cNvPr id="10" name="Picture 9" descr="\input{Definitions.tex}&#10;\usepackage{xcolor}&#10;\begin{document}&#10;\begin{equation*}&#10;{\color{Blue} W_{N}^{k} = e^{-j\frac{2\pi}{N} \cdot k}}&#10;\end{equation*}&#10;\end{document}&#10;" title="IguanaTex Picture Display">
            <a:extLst>
              <a:ext uri="{FF2B5EF4-FFF2-40B4-BE49-F238E27FC236}">
                <a16:creationId xmlns:a16="http://schemas.microsoft.com/office/drawing/2014/main" id="{00BF984A-B3EF-C088-C22C-EA5F82A2C8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9" y="3159034"/>
            <a:ext cx="1694282" cy="348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8FF74-46A7-2EBA-D949-2037CB806681}"/>
              </a:ext>
            </a:extLst>
          </p:cNvPr>
          <p:cNvSpPr txBox="1"/>
          <p:nvPr/>
        </p:nvSpPr>
        <p:spPr>
          <a:xfrm>
            <a:off x="4320854" y="5388161"/>
            <a:ext cx="4020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Digitise signals for digital devices </a:t>
            </a: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 bit slow </a:t>
            </a:r>
          </a:p>
        </p:txBody>
      </p:sp>
      <p:pic>
        <p:nvPicPr>
          <p:cNvPr id="47" name="Picture 46" descr="\input{Definitions.tex}&#10;\usepackage{xcolor}&#10;\begin{document}&#10;\begin{align*}&#10;X(f) &amp;= \int_{-\infty}^{+\infty} x(t) \cdot e^{-j2\pi f t} \rd t&#10;\end{align*}&#10;\end{document}&#10;" title="IguanaTex Picture Display">
            <a:extLst>
              <a:ext uri="{FF2B5EF4-FFF2-40B4-BE49-F238E27FC236}">
                <a16:creationId xmlns:a16="http://schemas.microsoft.com/office/drawing/2014/main" id="{DA55FBD0-B686-6C3A-1051-04B4431601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3" y="2601895"/>
            <a:ext cx="3583025" cy="683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6CAF4-DEA6-0B11-B5BD-A9D6F9DCDE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7713" y="2569502"/>
            <a:ext cx="1150393" cy="8323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EF402B-3922-DB83-5103-B727CAD88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5211" y="3668763"/>
            <a:ext cx="1455398" cy="1255229"/>
          </a:xfrm>
          <a:prstGeom prst="rect">
            <a:avLst/>
          </a:prstGeom>
        </p:spPr>
      </p:pic>
      <p:pic>
        <p:nvPicPr>
          <p:cNvPr id="40" name="Picture 39" descr="\input{Definitions.tex}&#10;\usepackage{xcolor}&#10;\begin{document}&#10;\begin{equation*}&#10;{\color{Blue} \mathcal{FFT}}&#10;\end{equation*}&#10;\end{document}&#10;" title="IguanaTex Picture Display">
            <a:extLst>
              <a:ext uri="{FF2B5EF4-FFF2-40B4-BE49-F238E27FC236}">
                <a16:creationId xmlns:a16="http://schemas.microsoft.com/office/drawing/2014/main" id="{48A02C33-76BB-37BB-F59E-DCC3894F77C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25" y="1764136"/>
            <a:ext cx="808330" cy="258877"/>
          </a:xfrm>
          <a:prstGeom prst="rect">
            <a:avLst/>
          </a:prstGeom>
        </p:spPr>
      </p:pic>
      <p:pic>
        <p:nvPicPr>
          <p:cNvPr id="42" name="Picture 41" descr="\input{Definitions.tex}&#10;\usepackage{xcolor}&#10;\begin{document}&#10;\begin{equation*}&#10;{\color{red} \mathcal{DFT}}&#10;\end{equation*}&#10;\end{document}&#10;" title="IguanaTex Picture Display">
            <a:extLst>
              <a:ext uri="{FF2B5EF4-FFF2-40B4-BE49-F238E27FC236}">
                <a16:creationId xmlns:a16="http://schemas.microsoft.com/office/drawing/2014/main" id="{0B902CC6-DF09-9F9F-AA6F-EA27712378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70" y="1808915"/>
            <a:ext cx="800405" cy="25887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FE14E72-0224-1F79-9BF7-0A0977120639}"/>
              </a:ext>
            </a:extLst>
          </p:cNvPr>
          <p:cNvSpPr txBox="1"/>
          <p:nvPr/>
        </p:nvSpPr>
        <p:spPr>
          <a:xfrm>
            <a:off x="8475688" y="5578603"/>
            <a:ext cx="2178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Much Faster DFT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6F4CDB-7D12-E20A-8359-CC5F195DA98C}"/>
              </a:ext>
            </a:extLst>
          </p:cNvPr>
          <p:cNvSpPr txBox="1"/>
          <p:nvPr/>
        </p:nvSpPr>
        <p:spPr>
          <a:xfrm>
            <a:off x="1118070" y="5426640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Mathematically correct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48D2E6-9872-F3F0-159A-4FE01D9B3B18}"/>
              </a:ext>
            </a:extLst>
          </p:cNvPr>
          <p:cNvSpPr txBox="1"/>
          <p:nvPr/>
        </p:nvSpPr>
        <p:spPr>
          <a:xfrm>
            <a:off x="10078106" y="1979173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09E1"/>
                </a:solidFill>
              </a:rPr>
              <a:t>Engineer Choice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7AEC8-A4F8-D57A-AD3B-AF722A57F4BA}"/>
              </a:ext>
            </a:extLst>
          </p:cNvPr>
          <p:cNvSpPr txBox="1"/>
          <p:nvPr/>
        </p:nvSpPr>
        <p:spPr>
          <a:xfrm>
            <a:off x="9223057" y="765046"/>
            <a:ext cx="201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Slow down – 1 min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F0D814-1468-5E61-7F68-19FBD243510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b="74395"/>
          <a:stretch>
            <a:fillRect/>
          </a:stretch>
        </p:blipFill>
        <p:spPr>
          <a:xfrm>
            <a:off x="677384" y="3685799"/>
            <a:ext cx="3442210" cy="1255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4E2A87-3A11-A413-C21C-B9BC13A13239}"/>
              </a:ext>
            </a:extLst>
          </p:cNvPr>
          <p:cNvSpPr txBox="1"/>
          <p:nvPr/>
        </p:nvSpPr>
        <p:spPr>
          <a:xfrm>
            <a:off x="7760188" y="1191961"/>
            <a:ext cx="422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IEEE Top 10 Algorithms of the 20th Century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CCE366-50E6-F897-470B-059D9BCC5E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88180" y="3705819"/>
            <a:ext cx="3215640" cy="12724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ABD0B9-EFB7-F619-5435-BA373FD291B7}"/>
              </a:ext>
            </a:extLst>
          </p:cNvPr>
          <p:cNvSpPr txBox="1"/>
          <p:nvPr/>
        </p:nvSpPr>
        <p:spPr>
          <a:xfrm>
            <a:off x="2634336" y="2093137"/>
            <a:ext cx="1272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ELEC2004</a:t>
            </a:r>
          </a:p>
        </p:txBody>
      </p:sp>
    </p:spTree>
    <p:extLst>
      <p:ext uri="{BB962C8B-B14F-4D97-AF65-F5344CB8AC3E}">
        <p14:creationId xmlns:p14="http://schemas.microsoft.com/office/powerpoint/2010/main" val="30078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48" grpId="0"/>
      <p:bldP spid="49" grpId="0"/>
      <p:bldP spid="5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A4E0-734B-90A0-5801-42A4A290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42" y="366184"/>
            <a:ext cx="9621521" cy="739775"/>
          </a:xfrm>
        </p:spPr>
        <p:txBody>
          <a:bodyPr>
            <a:normAutofit/>
          </a:bodyPr>
          <a:lstStyle/>
          <a:p>
            <a:r>
              <a:rPr lang="en-US" sz="2800"/>
              <a:t>Why do we need Fast Fourier Transformation (FFT)?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B5D60-2908-BAB0-14EB-D92AE7B75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779" y="6297871"/>
            <a:ext cx="8251364" cy="365126"/>
          </a:xfrm>
        </p:spPr>
        <p:txBody>
          <a:bodyPr>
            <a:normAutofit lnSpcReduction="10000"/>
          </a:bodyPr>
          <a:lstStyle/>
          <a:p>
            <a:r>
              <a:rPr lang="en-US" sz="2000"/>
              <a:t>A sensor gives us a complicated waveform, we need to understand it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B3E71-2360-4D16-0CA8-173E7247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5</a:t>
            </a:fld>
            <a:endParaRPr lang="en-AU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9B0D90-5237-B7AB-B685-C57C08D747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77" t="8227" b="11772"/>
          <a:stretch>
            <a:fillRect/>
          </a:stretch>
        </p:blipFill>
        <p:spPr>
          <a:xfrm>
            <a:off x="1245244" y="1263388"/>
            <a:ext cx="2463019" cy="15205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9B23CD-4DE2-8260-48EB-B38EE71818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579"/>
          <a:stretch>
            <a:fillRect/>
          </a:stretch>
        </p:blipFill>
        <p:spPr>
          <a:xfrm>
            <a:off x="6694226" y="1127009"/>
            <a:ext cx="2573491" cy="1911762"/>
          </a:xfrm>
          <a:prstGeom prst="rect">
            <a:avLst/>
          </a:prstGeom>
        </p:spPr>
      </p:pic>
      <p:pic>
        <p:nvPicPr>
          <p:cNvPr id="37" name="Picture 36" descr="A yellow line on a black background&#10;&#10;AI-generated content may be incorrect.">
            <a:extLst>
              <a:ext uri="{FF2B5EF4-FFF2-40B4-BE49-F238E27FC236}">
                <a16:creationId xmlns:a16="http://schemas.microsoft.com/office/drawing/2014/main" id="{51C8C900-C9FA-F35B-E71A-0BE614363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63" y="2982619"/>
            <a:ext cx="2739938" cy="3377133"/>
          </a:xfrm>
          <a:prstGeom prst="rect">
            <a:avLst/>
          </a:prstGeom>
        </p:spPr>
      </p:pic>
      <p:pic>
        <p:nvPicPr>
          <p:cNvPr id="39" name="Picture 38" descr="A red line on a black background&#10;&#10;AI-generated content may be incorrect.">
            <a:extLst>
              <a:ext uri="{FF2B5EF4-FFF2-40B4-BE49-F238E27FC236}">
                <a16:creationId xmlns:a16="http://schemas.microsoft.com/office/drawing/2014/main" id="{62A13E49-E461-EC22-9334-4B131BA45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14" y="2987926"/>
            <a:ext cx="2739938" cy="3377133"/>
          </a:xfrm>
          <a:prstGeom prst="rect">
            <a:avLst/>
          </a:prstGeom>
        </p:spPr>
      </p:pic>
      <p:pic>
        <p:nvPicPr>
          <p:cNvPr id="41" name="Picture 40" descr="A green line on a black background&#10;&#10;AI-generated content may be incorrect.">
            <a:extLst>
              <a:ext uri="{FF2B5EF4-FFF2-40B4-BE49-F238E27FC236}">
                <a16:creationId xmlns:a16="http://schemas.microsoft.com/office/drawing/2014/main" id="{6F14ADFD-109D-5361-B6F0-A306BFB53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42" y="2980124"/>
            <a:ext cx="2611026" cy="3375229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AE2F98F-AE4A-7CDB-87EB-705444D64C01}"/>
              </a:ext>
            </a:extLst>
          </p:cNvPr>
          <p:cNvSpPr txBox="1">
            <a:spLocks/>
          </p:cNvSpPr>
          <p:nvPr/>
        </p:nvSpPr>
        <p:spPr>
          <a:xfrm>
            <a:off x="8766802" y="5903276"/>
            <a:ext cx="3586944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rgbClr val="1309E1"/>
                </a:solidFill>
              </a:rPr>
              <a:t>Too complicated, what to do?</a:t>
            </a:r>
          </a:p>
        </p:txBody>
      </p:sp>
      <p:pic>
        <p:nvPicPr>
          <p:cNvPr id="48" name="Picture 47" descr="Cartoon of a child and a child&#10;&#10;AI-generated content may be incorrect.">
            <a:extLst>
              <a:ext uri="{FF2B5EF4-FFF2-40B4-BE49-F238E27FC236}">
                <a16:creationId xmlns:a16="http://schemas.microsoft.com/office/drawing/2014/main" id="{561291CA-5BA8-62C1-15C7-A95925719C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57" y="981217"/>
            <a:ext cx="2148694" cy="214869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C325B29-C97C-4E75-2E2D-1BC719E85E92}"/>
              </a:ext>
            </a:extLst>
          </p:cNvPr>
          <p:cNvSpPr txBox="1"/>
          <p:nvPr/>
        </p:nvSpPr>
        <p:spPr>
          <a:xfrm>
            <a:off x="2327899" y="3136735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28812"/>
                </a:solidFill>
              </a:rPr>
              <a:t>Normal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DAC650-6D5A-C1B5-400E-1B793568D9A6}"/>
              </a:ext>
            </a:extLst>
          </p:cNvPr>
          <p:cNvSpPr txBox="1"/>
          <p:nvPr/>
        </p:nvSpPr>
        <p:spPr>
          <a:xfrm>
            <a:off x="5021820" y="3902071"/>
            <a:ext cx="98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A401"/>
                </a:solidFill>
              </a:rPr>
              <a:t>Stressful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FBFBED-9705-4D26-5F9D-CBC67617CBEB}"/>
              </a:ext>
            </a:extLst>
          </p:cNvPr>
          <p:cNvSpPr txBox="1"/>
          <p:nvPr/>
        </p:nvSpPr>
        <p:spPr>
          <a:xfrm>
            <a:off x="7563304" y="5356579"/>
            <a:ext cx="13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404"/>
                </a:solidFill>
              </a:rPr>
              <a:t>Heart Attack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3491A9-600E-86AA-51D9-9FC960CF0382}"/>
              </a:ext>
            </a:extLst>
          </p:cNvPr>
          <p:cNvSpPr txBox="1"/>
          <p:nvPr/>
        </p:nvSpPr>
        <p:spPr>
          <a:xfrm>
            <a:off x="1417632" y="2760579"/>
            <a:ext cx="188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e.g., 70 beats/min</a:t>
            </a:r>
          </a:p>
        </p:txBody>
      </p:sp>
      <p:pic>
        <p:nvPicPr>
          <p:cNvPr id="55" name="Picture 54" descr="A red heart with a line of light&#10;&#10;AI-generated content may be incorrect.">
            <a:extLst>
              <a:ext uri="{FF2B5EF4-FFF2-40B4-BE49-F238E27FC236}">
                <a16:creationId xmlns:a16="http://schemas.microsoft.com/office/drawing/2014/main" id="{07337F70-2482-FC3D-7536-184669934F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53" y="1283324"/>
            <a:ext cx="1645585" cy="16455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0462F5D-8AAA-6717-C511-5C71D400A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1955" y="3761940"/>
            <a:ext cx="1036637" cy="171581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EFF49F3-921D-D5BB-1B1E-D0D60CD4F47C}"/>
              </a:ext>
            </a:extLst>
          </p:cNvPr>
          <p:cNvSpPr txBox="1"/>
          <p:nvPr/>
        </p:nvSpPr>
        <p:spPr>
          <a:xfrm>
            <a:off x="1444943" y="6581001"/>
            <a:ext cx="678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1309E1"/>
                </a:solidFill>
              </a:rPr>
              <a:t>Heart signal generation: McSharry </a:t>
            </a:r>
            <a:r>
              <a:rPr lang="en-US" sz="1200" i="1">
                <a:solidFill>
                  <a:srgbClr val="1309E1"/>
                </a:solidFill>
              </a:rPr>
              <a:t>et al. </a:t>
            </a:r>
            <a:r>
              <a:rPr lang="en-US" sz="1200">
                <a:solidFill>
                  <a:srgbClr val="1309E1"/>
                </a:solidFill>
              </a:rPr>
              <a:t>IEEE Transactions on Biomedical Engineering 50.3 (2003): 289-294</a:t>
            </a:r>
          </a:p>
        </p:txBody>
      </p:sp>
    </p:spTree>
    <p:extLst>
      <p:ext uri="{BB962C8B-B14F-4D97-AF65-F5344CB8AC3E}">
        <p14:creationId xmlns:p14="http://schemas.microsoft.com/office/powerpoint/2010/main" val="38586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0" grpId="0"/>
      <p:bldP spid="51" grpId="0"/>
      <p:bldP spid="52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B5054-2255-D48E-7303-1EC44ECFB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8FAF6-2898-72FA-1718-233C78053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286" y="6178595"/>
            <a:ext cx="6540500" cy="739775"/>
          </a:xfrm>
        </p:spPr>
        <p:txBody>
          <a:bodyPr>
            <a:normAutofit/>
          </a:bodyPr>
          <a:lstStyle/>
          <a:p>
            <a:r>
              <a:rPr lang="en-US" sz="1900"/>
              <a:t>A sensor gives us a complicated waveform,</a:t>
            </a:r>
          </a:p>
          <a:p>
            <a:r>
              <a:rPr lang="en-US" sz="1900"/>
              <a:t>FFT helps to understand our data &amp; make decisions </a:t>
            </a:r>
            <a:r>
              <a:rPr lang="en-US" sz="1900">
                <a:sym typeface="Wingdings" pitchFamily="2" charset="2"/>
              </a:rPr>
              <a:t></a:t>
            </a:r>
            <a:endParaRPr lang="en-US" sz="19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B4046-429A-DB12-22E7-C555DA65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5F7DE7-03EB-7590-5212-F9836C21271C}"/>
              </a:ext>
            </a:extLst>
          </p:cNvPr>
          <p:cNvSpPr txBox="1"/>
          <p:nvPr/>
        </p:nvSpPr>
        <p:spPr>
          <a:xfrm>
            <a:off x="2638578" y="3202237"/>
            <a:ext cx="149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Sensor (Hardware)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414295-6BA3-A57C-9E7E-4B8A4BE67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628" y="1739703"/>
            <a:ext cx="1968500" cy="1382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9C23F3-70B1-6A7C-71B7-2BABD6E39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54" y="1739704"/>
            <a:ext cx="1552762" cy="1382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FC81A-9380-4583-208B-B2996296D3AD}"/>
              </a:ext>
            </a:extLst>
          </p:cNvPr>
          <p:cNvSpPr txBox="1"/>
          <p:nvPr/>
        </p:nvSpPr>
        <p:spPr>
          <a:xfrm>
            <a:off x="7099712" y="1355687"/>
            <a:ext cx="402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Let’s see it in Jupyter Notebook (30 sec).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69B878-A10A-64D4-725A-11AFD8314793}"/>
              </a:ext>
            </a:extLst>
          </p:cNvPr>
          <p:cNvSpPr txBox="1"/>
          <p:nvPr/>
        </p:nvSpPr>
        <p:spPr>
          <a:xfrm>
            <a:off x="777214" y="3202236"/>
            <a:ext cx="1453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Heart Attack</a:t>
            </a:r>
          </a:p>
          <a:p>
            <a:pPr algn="ctr"/>
            <a:r>
              <a:rPr lang="en-US"/>
              <a:t>(Signals)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38B325-2219-A486-0DB7-3E438B78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42" y="366184"/>
            <a:ext cx="9621521" cy="739775"/>
          </a:xfrm>
        </p:spPr>
        <p:txBody>
          <a:bodyPr>
            <a:normAutofit/>
          </a:bodyPr>
          <a:lstStyle/>
          <a:p>
            <a:r>
              <a:rPr lang="en-US" sz="2800"/>
              <a:t>Why do we need Fast Fourier Transformation (FFT)? (2)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B6A11C2-0BDE-F426-2CEE-1C66613F9A47}"/>
              </a:ext>
            </a:extLst>
          </p:cNvPr>
          <p:cNvSpPr/>
          <p:nvPr/>
        </p:nvSpPr>
        <p:spPr>
          <a:xfrm>
            <a:off x="4801917" y="4899137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FF6B72"/>
              </a:gs>
              <a:gs pos="47000">
                <a:srgbClr val="7030A0">
                  <a:lumMod val="30540"/>
                  <a:lumOff val="69460"/>
                </a:srgb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rgbClr val="99B85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1" name="Picture 20" descr="\input{Definitions.tex}&#10;\usepackage{xcolor}&#10;\begin{document}&#10;\begin{equation*}&#10;{\color{black} \mathcal{FFT}}&#10;\end{equation*}&#10;\end{document}&#10;" title="IguanaTex Picture Display">
            <a:extLst>
              <a:ext uri="{FF2B5EF4-FFF2-40B4-BE49-F238E27FC236}">
                <a16:creationId xmlns:a16="http://schemas.microsoft.com/office/drawing/2014/main" id="{EEBF1CB3-4AEF-99ED-E7FA-D9A2CDE6FF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23" y="4638225"/>
            <a:ext cx="683971" cy="2190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A1230D-3A40-57AC-F5D1-EFEB61EDCE98}"/>
              </a:ext>
            </a:extLst>
          </p:cNvPr>
          <p:cNvSpPr txBox="1"/>
          <p:nvPr/>
        </p:nvSpPr>
        <p:spPr>
          <a:xfrm>
            <a:off x="4439303" y="2097401"/>
            <a:ext cx="161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 Collection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DD689FB-2038-15C0-D954-3A056FFAB364}"/>
              </a:ext>
            </a:extLst>
          </p:cNvPr>
          <p:cNvSpPr/>
          <p:nvPr/>
        </p:nvSpPr>
        <p:spPr>
          <a:xfrm>
            <a:off x="4801917" y="2452519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/>
              </a:gs>
              <a:gs pos="83000">
                <a:schemeClr val="tx1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19FA3-F54A-46B2-F57F-AEA0D34584B6}"/>
              </a:ext>
            </a:extLst>
          </p:cNvPr>
          <p:cNvSpPr txBox="1"/>
          <p:nvPr/>
        </p:nvSpPr>
        <p:spPr>
          <a:xfrm>
            <a:off x="4511384" y="5347077"/>
            <a:ext cx="279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Frequency Info.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9225CD-B2C7-BF67-FEBF-90B810FF324F}"/>
              </a:ext>
            </a:extLst>
          </p:cNvPr>
          <p:cNvSpPr txBox="1"/>
          <p:nvPr/>
        </p:nvSpPr>
        <p:spPr>
          <a:xfrm>
            <a:off x="6096000" y="5877381"/>
            <a:ext cx="279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Decision (Action Required)</a:t>
            </a:r>
          </a:p>
        </p:txBody>
      </p:sp>
      <p:pic>
        <p:nvPicPr>
          <p:cNvPr id="28" name="Picture 27" descr="A red heart with a line of light&#10;&#10;AI-generated content may be incorrect.">
            <a:extLst>
              <a:ext uri="{FF2B5EF4-FFF2-40B4-BE49-F238E27FC236}">
                <a16:creationId xmlns:a16="http://schemas.microsoft.com/office/drawing/2014/main" id="{F4F9845B-4599-657A-0D61-053005D5F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93" y="4166219"/>
            <a:ext cx="1645585" cy="16455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29F236-7A48-5EDF-D44F-2E4D156CA5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0000"/>
          <a:stretch>
            <a:fillRect/>
          </a:stretch>
        </p:blipFill>
        <p:spPr>
          <a:xfrm>
            <a:off x="6168544" y="1803600"/>
            <a:ext cx="5580040" cy="20646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01ED7A-FB96-A28D-21FA-4B724BA82B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9848" b="152"/>
          <a:stretch>
            <a:fillRect/>
          </a:stretch>
        </p:blipFill>
        <p:spPr>
          <a:xfrm>
            <a:off x="6166271" y="3868286"/>
            <a:ext cx="5580040" cy="20646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C897C20-AC0D-530D-5390-7CA8F9F1E4F9}"/>
              </a:ext>
            </a:extLst>
          </p:cNvPr>
          <p:cNvSpPr txBox="1"/>
          <p:nvPr/>
        </p:nvSpPr>
        <p:spPr>
          <a:xfrm>
            <a:off x="6256211" y="6270845"/>
            <a:ext cx="60257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1309E1"/>
                </a:solidFill>
              </a:rPr>
              <a:t>Muscle &amp; noise: Friesen </a:t>
            </a:r>
            <a:r>
              <a:rPr lang="en-US" sz="1200" i="1">
                <a:solidFill>
                  <a:srgbClr val="1309E1"/>
                </a:solidFill>
              </a:rPr>
              <a:t>et al.</a:t>
            </a:r>
            <a:r>
              <a:rPr lang="en-US" sz="1200">
                <a:solidFill>
                  <a:srgbClr val="1309E1"/>
                </a:solidFill>
              </a:rPr>
              <a:t> IEEE Transactions on Biomedical Engineering 37.1 (1990): 85-98.</a:t>
            </a:r>
          </a:p>
        </p:txBody>
      </p:sp>
    </p:spTree>
    <p:extLst>
      <p:ext uri="{BB962C8B-B14F-4D97-AF65-F5344CB8AC3E}">
        <p14:creationId xmlns:p14="http://schemas.microsoft.com/office/powerpoint/2010/main" val="34163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4B7DC-3EEE-E535-AE57-2680D3EF8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B76FA-7B48-AFC4-B872-8B8A589BA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443"/>
            <a:ext cx="9582752" cy="739775"/>
          </a:xfrm>
        </p:spPr>
        <p:txBody>
          <a:bodyPr>
            <a:normAutofit/>
          </a:bodyPr>
          <a:lstStyle/>
          <a:p>
            <a:r>
              <a:rPr lang="en-US" sz="3000"/>
              <a:t>Really, what happens?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6B9A1-9D1E-CA07-046D-A87AD60D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970" y="1635842"/>
            <a:ext cx="5573028" cy="2014538"/>
          </a:xfrm>
        </p:spPr>
        <p:txBody>
          <a:bodyPr>
            <a:noAutofit/>
          </a:bodyPr>
          <a:lstStyle/>
          <a:p>
            <a:r>
              <a:rPr lang="en-US" sz="2600"/>
              <a:t>We measured a complicated time-varying signal (in </a:t>
            </a:r>
            <a:r>
              <a:rPr lang="en-US" sz="2600">
                <a:solidFill>
                  <a:srgbClr val="FF0000"/>
                </a:solidFill>
              </a:rPr>
              <a:t>time domain</a:t>
            </a:r>
            <a:r>
              <a:rPr lang="en-US" sz="2600"/>
              <a:t>). </a:t>
            </a:r>
          </a:p>
          <a:p>
            <a:endParaRPr lang="en-US" sz="2600"/>
          </a:p>
          <a:p>
            <a:r>
              <a:rPr lang="en-US" sz="2600"/>
              <a:t>FFT helps to find another way to present it (in </a:t>
            </a:r>
            <a:r>
              <a:rPr lang="en-US" sz="2600">
                <a:solidFill>
                  <a:srgbClr val="1309E1"/>
                </a:solidFill>
              </a:rPr>
              <a:t>frequency domain</a:t>
            </a:r>
            <a:r>
              <a:rPr lang="en-US" sz="2600"/>
              <a:t>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901B9-DCAC-DF6D-1A54-94F1E8D3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7</a:t>
            </a:fld>
            <a:endParaRPr lang="en-AU"/>
          </a:p>
        </p:txBody>
      </p:sp>
      <p:pic>
        <p:nvPicPr>
          <p:cNvPr id="9" name="Picture 8" descr="Diagram of a diagram showing different types of waves&#10;&#10;AI-generated content may be incorrect.">
            <a:extLst>
              <a:ext uri="{FF2B5EF4-FFF2-40B4-BE49-F238E27FC236}">
                <a16:creationId xmlns:a16="http://schemas.microsoft.com/office/drawing/2014/main" id="{A72D7EBD-F534-D819-3EED-8DA67C4BB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/>
          <a:stretch>
            <a:fillRect/>
          </a:stretch>
        </p:blipFill>
        <p:spPr>
          <a:xfrm>
            <a:off x="490889" y="1611585"/>
            <a:ext cx="6051081" cy="3998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3D2A32-A7D8-3DBE-400B-04989CF886AB}"/>
              </a:ext>
            </a:extLst>
          </p:cNvPr>
          <p:cNvSpPr txBox="1"/>
          <p:nvPr/>
        </p:nvSpPr>
        <p:spPr>
          <a:xfrm>
            <a:off x="5178392" y="57077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DF7835-45D1-0F25-C0B9-2FE9CFF97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6" y="1139475"/>
            <a:ext cx="6051082" cy="50926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BB52DB-12DF-15DB-3642-39BC81B70972}"/>
              </a:ext>
            </a:extLst>
          </p:cNvPr>
          <p:cNvSpPr txBox="1"/>
          <p:nvPr/>
        </p:nvSpPr>
        <p:spPr>
          <a:xfrm>
            <a:off x="501316" y="5887549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Major contributors plotted</a:t>
            </a:r>
          </a:p>
        </p:txBody>
      </p:sp>
    </p:spTree>
    <p:extLst>
      <p:ext uri="{BB962C8B-B14F-4D97-AF65-F5344CB8AC3E}">
        <p14:creationId xmlns:p14="http://schemas.microsoft.com/office/powerpoint/2010/main" val="10715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F9601-2996-AF0D-D2B1-1C02E730B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43079-5C0D-78A5-F78F-60B86E1F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What is Fast Fourier Transformation (FFT)?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353-7C80-DE25-329F-9077FBCBB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768" y="6356350"/>
            <a:ext cx="8124742" cy="501650"/>
          </a:xfrm>
        </p:spPr>
        <p:txBody>
          <a:bodyPr>
            <a:normAutofit/>
          </a:bodyPr>
          <a:lstStyle/>
          <a:p>
            <a:r>
              <a:rPr lang="en-US" sz="2200"/>
              <a:t>Fourier Integral </a:t>
            </a:r>
            <a:r>
              <a:rPr lang="en-US" sz="2200">
                <a:sym typeface="Wingdings" pitchFamily="2" charset="2"/>
              </a:rPr>
              <a:t></a:t>
            </a:r>
            <a:r>
              <a:rPr lang="en-US" sz="2200"/>
              <a:t> </a:t>
            </a:r>
            <a:r>
              <a:rPr lang="en-US" sz="2200">
                <a:sym typeface="Wingdings" pitchFamily="2" charset="2"/>
              </a:rPr>
              <a:t>Discrete Fourier Transform (DFT)  FFT</a:t>
            </a:r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97284-3B6B-D249-6000-BB131D0B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8</a:t>
            </a:fld>
            <a:endParaRPr lang="en-AU"/>
          </a:p>
        </p:txBody>
      </p:sp>
      <p:pic>
        <p:nvPicPr>
          <p:cNvPr id="28" name="Picture 27" descr="A graph with blue dots and lines&#10;&#10;AI-generated content may be incorrect.">
            <a:extLst>
              <a:ext uri="{FF2B5EF4-FFF2-40B4-BE49-F238E27FC236}">
                <a16:creationId xmlns:a16="http://schemas.microsoft.com/office/drawing/2014/main" id="{B8F95066-F424-7064-4531-2B8A29BDB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b="1"/>
          <a:stretch>
            <a:fillRect/>
          </a:stretch>
        </p:blipFill>
        <p:spPr>
          <a:xfrm>
            <a:off x="3600092" y="2077212"/>
            <a:ext cx="3683000" cy="2864377"/>
          </a:xfrm>
          <a:prstGeom prst="rect">
            <a:avLst/>
          </a:prstGeom>
        </p:spPr>
      </p:pic>
      <p:pic>
        <p:nvPicPr>
          <p:cNvPr id="36" name="Picture 35" descr="A graph of a function&#10;&#10;AI-generated content may be incorrect.">
            <a:extLst>
              <a:ext uri="{FF2B5EF4-FFF2-40B4-BE49-F238E27FC236}">
                <a16:creationId xmlns:a16="http://schemas.microsoft.com/office/drawing/2014/main" id="{5ED60351-07FB-016C-B037-0ED06FEC9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57" y="3730430"/>
            <a:ext cx="3437708" cy="2762444"/>
          </a:xfrm>
          <a:prstGeom prst="rect">
            <a:avLst/>
          </a:prstGeom>
        </p:spPr>
      </p:pic>
      <p:pic>
        <p:nvPicPr>
          <p:cNvPr id="38" name="Picture 37" descr="A graph of a function&#10;&#10;AI-generated content may be incorrect.">
            <a:extLst>
              <a:ext uri="{FF2B5EF4-FFF2-40B4-BE49-F238E27FC236}">
                <a16:creationId xmlns:a16="http://schemas.microsoft.com/office/drawing/2014/main" id="{8D504576-A6E7-A88D-E0B2-55D139D09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690"/>
          <a:stretch>
            <a:fillRect/>
          </a:stretch>
        </p:blipFill>
        <p:spPr>
          <a:xfrm>
            <a:off x="8527743" y="1052036"/>
            <a:ext cx="3437708" cy="2864376"/>
          </a:xfrm>
          <a:prstGeom prst="rect">
            <a:avLst/>
          </a:prstGeom>
        </p:spPr>
      </p:pic>
      <p:sp>
        <p:nvSpPr>
          <p:cNvPr id="39" name="Right Arrow 38">
            <a:extLst>
              <a:ext uri="{FF2B5EF4-FFF2-40B4-BE49-F238E27FC236}">
                <a16:creationId xmlns:a16="http://schemas.microsoft.com/office/drawing/2014/main" id="{7E30EE48-0D96-993C-FB75-70218222B389}"/>
              </a:ext>
            </a:extLst>
          </p:cNvPr>
          <p:cNvSpPr/>
          <p:nvPr/>
        </p:nvSpPr>
        <p:spPr>
          <a:xfrm rot="2014286">
            <a:off x="7473318" y="4577291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FF6B72"/>
              </a:gs>
              <a:gs pos="47000">
                <a:srgbClr val="7030A0">
                  <a:lumMod val="30540"/>
                  <a:lumOff val="69460"/>
                </a:srgb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rgbClr val="99B85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2" name="Picture 41" descr="\input{Definitions.tex}&#10;\usepackage{xcolor}&#10;\begin{document}&#10;\begin{equation*}&#10;{\color{black} \mathcal{DFT}}&#10;\end{equation*}&#10;\end{document}&#10;" title="IguanaTex Picture Display">
            <a:extLst>
              <a:ext uri="{FF2B5EF4-FFF2-40B4-BE49-F238E27FC236}">
                <a16:creationId xmlns:a16="http://schemas.microsoft.com/office/drawing/2014/main" id="{C1427A24-068F-D3CE-B23A-26F78A1350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27" y="2315360"/>
            <a:ext cx="677265" cy="219050"/>
          </a:xfrm>
          <a:prstGeom prst="rect">
            <a:avLst/>
          </a:prstGeom>
        </p:spPr>
      </p:pic>
      <p:pic>
        <p:nvPicPr>
          <p:cNvPr id="43" name="Picture 42" descr="\input{Definitions.tex}&#10;\usepackage{xcolor}&#10;\begin{document}&#10;\begin{equation*}&#10;{\color{black} \mathcal{FFT}}&#10;\end{equation*}&#10;\end{document}&#10;" title="IguanaTex Picture Display">
            <a:extLst>
              <a:ext uri="{FF2B5EF4-FFF2-40B4-BE49-F238E27FC236}">
                <a16:creationId xmlns:a16="http://schemas.microsoft.com/office/drawing/2014/main" id="{D909F142-830A-711F-762A-FF4A4C61D0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37" y="5009170"/>
            <a:ext cx="683971" cy="219050"/>
          </a:xfrm>
          <a:prstGeom prst="rect">
            <a:avLst/>
          </a:prstGeom>
        </p:spPr>
      </p:pic>
      <p:sp>
        <p:nvSpPr>
          <p:cNvPr id="49" name="Right Arrow 48">
            <a:extLst>
              <a:ext uri="{FF2B5EF4-FFF2-40B4-BE49-F238E27FC236}">
                <a16:creationId xmlns:a16="http://schemas.microsoft.com/office/drawing/2014/main" id="{EDE0A150-B641-656B-CE01-F9C61558B388}"/>
              </a:ext>
            </a:extLst>
          </p:cNvPr>
          <p:cNvSpPr/>
          <p:nvPr/>
        </p:nvSpPr>
        <p:spPr>
          <a:xfrm rot="19302908">
            <a:off x="7480788" y="2547247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FF6B72"/>
              </a:gs>
              <a:gs pos="47000">
                <a:srgbClr val="7030A0">
                  <a:lumMod val="30540"/>
                  <a:lumOff val="69460"/>
                </a:srgb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rgbClr val="99B85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1" name="Picture 50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C64F6115-5BB4-3DC3-0B72-62C1B56C6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8" y="2050729"/>
            <a:ext cx="355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7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B85AB-620F-FF7A-1CD3-4EE06F60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C254B-FD82-6D8F-3EB0-DC3367043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What is Fast Fourier Transformation (FFT)?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F2C40-6EC4-4973-97B2-7E3213C51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209" y="1175962"/>
            <a:ext cx="11137900" cy="501650"/>
          </a:xfrm>
        </p:spPr>
        <p:txBody>
          <a:bodyPr>
            <a:normAutofit/>
          </a:bodyPr>
          <a:lstStyle/>
          <a:p>
            <a:r>
              <a:rPr lang="en-US"/>
              <a:t>A fast version to implement Discrete Fourier Transform (DFT)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3064A-0D52-CBF6-4A37-CD9DD6AC2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No. / </a:t>
            </a:r>
            <a:fld id="{CE5F6275-815C-4B9A-A12E-F11637AE7132}" type="slidenum">
              <a:rPr lang="en-AU" smtClean="0"/>
              <a:pPr/>
              <a:t>9</a:t>
            </a:fld>
            <a:endParaRPr lang="en-AU"/>
          </a:p>
        </p:txBody>
      </p:sp>
      <p:pic>
        <p:nvPicPr>
          <p:cNvPr id="19" name="Picture 18" descr="\input{Definitions.tex}&#10;\usepackage{xcolor}&#10;\begin{document}&#10;\begin{equation*}&#10;{\color{Black} X(k) = \sum_{n=0}^{N-1} {\color{Red}x[n]} \cdot {\color{blue}W}^{n{\color{blue}k}}}&#10;\end{equation*}&#10;\end{document}&#10;" title="IguanaTex Picture Display">
            <a:extLst>
              <a:ext uri="{FF2B5EF4-FFF2-40B4-BE49-F238E27FC236}">
                <a16:creationId xmlns:a16="http://schemas.microsoft.com/office/drawing/2014/main" id="{87E11A2A-57A0-59AB-2429-A5ACF6D8E1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4" y="2032685"/>
            <a:ext cx="2744827" cy="809143"/>
          </a:xfrm>
          <a:prstGeom prst="rect">
            <a:avLst/>
          </a:prstGeom>
        </p:spPr>
      </p:pic>
      <p:pic>
        <p:nvPicPr>
          <p:cNvPr id="42" name="Picture 41" descr="\input{Definitions.tex}&#10;\usepackage{xcolor}&#10;\begin{document}&#10;\begin{equation*}&#10;{\color{Black} n = 0,~1,~\cdots,~N-1}&#10;\end{equation*}&#10;\end{document}&#10;" title="IguanaTex Picture Display">
            <a:extLst>
              <a:ext uri="{FF2B5EF4-FFF2-40B4-BE49-F238E27FC236}">
                <a16:creationId xmlns:a16="http://schemas.microsoft.com/office/drawing/2014/main" id="{73BA87BE-8899-6803-2A61-B40098CE289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76" y="3093741"/>
            <a:ext cx="2635301" cy="241402"/>
          </a:xfrm>
          <a:prstGeom prst="rect">
            <a:avLst/>
          </a:prstGeom>
        </p:spPr>
      </p:pic>
      <p:pic>
        <p:nvPicPr>
          <p:cNvPr id="38" name="Picture 37" descr="\input{Definitions.tex}&#10;\usepackage{xcolor}&#10;\begin{document}&#10;\begin{equation*}&#10;{\color{red} x[n]}&#10;\end{equation*}&#10;\end{document}&#10;" title="IguanaTex Picture Display">
            <a:extLst>
              <a:ext uri="{FF2B5EF4-FFF2-40B4-BE49-F238E27FC236}">
                <a16:creationId xmlns:a16="http://schemas.microsoft.com/office/drawing/2014/main" id="{B40207C2-02C8-7F5A-D84A-178C4970EF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9" y="1701870"/>
            <a:ext cx="442570" cy="279400"/>
          </a:xfrm>
          <a:prstGeom prst="rect">
            <a:avLst/>
          </a:prstGeom>
        </p:spPr>
      </p:pic>
      <p:pic>
        <p:nvPicPr>
          <p:cNvPr id="44" name="Picture 43" descr="\input{Definitions.tex}&#10;\usepackage{xcolor}&#10;\begin{document}&#10;\begin{equation*}&#10;{\color{Blue} W = e^{-j\frac{2\pi}{N}}}&#10;\end{equation*}&#10;\end{document}&#10;" title="IguanaTex Picture Display">
            <a:extLst>
              <a:ext uri="{FF2B5EF4-FFF2-40B4-BE49-F238E27FC236}">
                <a16:creationId xmlns:a16="http://schemas.microsoft.com/office/drawing/2014/main" id="{5C561D8C-7B93-886B-82A3-3A61866AEC0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81" y="2655676"/>
            <a:ext cx="1314298" cy="288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2AD32-B147-2CEA-F4B6-01382848B3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39785" y="1627069"/>
            <a:ext cx="6006324" cy="3647676"/>
          </a:xfrm>
          <a:prstGeom prst="rect">
            <a:avLst/>
          </a:prstGeom>
        </p:spPr>
      </p:pic>
      <p:pic>
        <p:nvPicPr>
          <p:cNvPr id="11" name="Picture 10" descr="\input{Definitions.tex}&#10;\usepackage{xcolor}&#10;\begin{document}&#10;\begin{equation*}&#10;{\color{black} \mathcal{DFT}:}&#10;\end{equation*}&#10;\end{document}&#10;" title="IguanaTex Picture Display">
            <a:extLst>
              <a:ext uri="{FF2B5EF4-FFF2-40B4-BE49-F238E27FC236}">
                <a16:creationId xmlns:a16="http://schemas.microsoft.com/office/drawing/2014/main" id="{9C0B3BF4-8D23-3135-8BE6-868D29149D6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6" y="2302693"/>
            <a:ext cx="797966" cy="2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2B324-BBE2-3080-DFDF-7543A44355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704" y="3324448"/>
            <a:ext cx="5040612" cy="2061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1D7F61-30A3-92E5-2C80-C7A47B48CA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94" y="5386048"/>
            <a:ext cx="5036622" cy="6824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216795-80DA-C57F-A22D-7ECAD4AC810D}"/>
              </a:ext>
            </a:extLst>
          </p:cNvPr>
          <p:cNvSpPr txBox="1"/>
          <p:nvPr/>
        </p:nvSpPr>
        <p:spPr>
          <a:xfrm>
            <a:off x="1704361" y="1636088"/>
            <a:ext cx="233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time-domain signal</a:t>
            </a:r>
          </a:p>
        </p:txBody>
      </p:sp>
      <p:pic>
        <p:nvPicPr>
          <p:cNvPr id="26" name="Picture 25" descr="\input{Definitions.tex}&#10;\usepackage{xcolor}&#10;\begin{document}&#10;\begin{equation*}&#10;{\color{black} \mathcal{O}(N^2)}&#10;\end{equation*}&#10;\end{document}&#10;" title="IguanaTex Picture Display">
            <a:extLst>
              <a:ext uri="{FF2B5EF4-FFF2-40B4-BE49-F238E27FC236}">
                <a16:creationId xmlns:a16="http://schemas.microsoft.com/office/drawing/2014/main" id="{0C63557D-BB3E-19B9-F3D3-2F95118F1A0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79" y="5308673"/>
            <a:ext cx="1063752" cy="429768"/>
          </a:xfrm>
          <a:prstGeom prst="rect">
            <a:avLst/>
          </a:prstGeom>
        </p:spPr>
      </p:pic>
      <p:pic>
        <p:nvPicPr>
          <p:cNvPr id="8" name="Picture 7" descr="\input{Definitions.tex}&#10;\usepackage{xcolor}&#10;\begin{document}&#10;\begin{equation*}&#10;{\color{black} \mathcal{O}(N\cdot log_2{N})}&#10;\end{equation*}&#10;\end{document}&#10;" title="IguanaTex Picture Display">
            <a:extLst>
              <a:ext uri="{FF2B5EF4-FFF2-40B4-BE49-F238E27FC236}">
                <a16:creationId xmlns:a16="http://schemas.microsoft.com/office/drawing/2014/main" id="{AACC5F16-E92A-4AA8-0E32-9973C4C7463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602" y="5357441"/>
            <a:ext cx="2170176" cy="381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D87E373-7F28-9014-A122-C722C492E8C6}"/>
              </a:ext>
            </a:extLst>
          </p:cNvPr>
          <p:cNvSpPr txBox="1"/>
          <p:nvPr/>
        </p:nvSpPr>
        <p:spPr>
          <a:xfrm>
            <a:off x="60704" y="2978411"/>
            <a:ext cx="205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404"/>
                </a:solidFill>
              </a:rPr>
              <a:t>If you want to code: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295F821-0119-3E59-C20F-78D472421EC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5676" y="7101694"/>
            <a:ext cx="2895600" cy="8509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CA8AC7FE-6754-73D3-BA97-838F4B9F6C89}"/>
              </a:ext>
            </a:extLst>
          </p:cNvPr>
          <p:cNvGrpSpPr/>
          <p:nvPr/>
        </p:nvGrpSpPr>
        <p:grpSpPr>
          <a:xfrm>
            <a:off x="4092107" y="2259234"/>
            <a:ext cx="1477146" cy="369332"/>
            <a:chOff x="4673382" y="2633414"/>
            <a:chExt cx="1477146" cy="36933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257152C-B00B-7861-B7E8-C7AA49F5EE0C}"/>
                </a:ext>
              </a:extLst>
            </p:cNvPr>
            <p:cNvSpPr txBox="1"/>
            <p:nvPr/>
          </p:nvSpPr>
          <p:spPr>
            <a:xfrm>
              <a:off x="4673382" y="2633414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# N-slice of</a:t>
              </a:r>
            </a:p>
          </p:txBody>
        </p:sp>
        <p:pic>
          <p:nvPicPr>
            <p:cNvPr id="51" name="Picture 50" descr="\input{Definitions.tex}&#10;\usepackage{xcolor}&#10;\begin{document}&#10;\begin{equation*}&#10;{\color{blue} 2\pi}&#10;\end{equation*}&#10;\end{document}&#10;" title="IguanaTex Picture Display">
              <a:extLst>
                <a:ext uri="{FF2B5EF4-FFF2-40B4-BE49-F238E27FC236}">
                  <a16:creationId xmlns:a16="http://schemas.microsoft.com/office/drawing/2014/main" id="{429EF2CD-56C0-F520-FE70-A143A0827CCD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658" y="2698932"/>
              <a:ext cx="283870" cy="18775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8CCDDDD-3B06-ADF8-3434-30928A3BD6D5}"/>
              </a:ext>
            </a:extLst>
          </p:cNvPr>
          <p:cNvGrpSpPr/>
          <p:nvPr/>
        </p:nvGrpSpPr>
        <p:grpSpPr>
          <a:xfrm>
            <a:off x="4092107" y="1965615"/>
            <a:ext cx="1820802" cy="369332"/>
            <a:chOff x="4673382" y="2339795"/>
            <a:chExt cx="1820802" cy="369332"/>
          </a:xfrm>
        </p:grpSpPr>
        <p:pic>
          <p:nvPicPr>
            <p:cNvPr id="62" name="Picture 61" descr="\input{Definitions.tex}&#10;\usepackage{xcolor}&#10;\begin{document}&#10;\begin{equation*}&#10;{\color{blue} k}&#10;\end{equation*}&#10;\end{document}&#10;" title="IguanaTex Picture Display">
              <a:extLst>
                <a:ext uri="{FF2B5EF4-FFF2-40B4-BE49-F238E27FC236}">
                  <a16:creationId xmlns:a16="http://schemas.microsoft.com/office/drawing/2014/main" id="{992ECF55-CF91-474F-FEB8-8D2D58F35FE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778" y="2449131"/>
              <a:ext cx="127406" cy="19446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3946E4E-B4B7-BD6B-2810-3F99EFE0F23F}"/>
                </a:ext>
              </a:extLst>
            </p:cNvPr>
            <p:cNvSpPr txBox="1"/>
            <p:nvPr/>
          </p:nvSpPr>
          <p:spPr>
            <a:xfrm>
              <a:off x="4673382" y="2339795"/>
              <a:ext cx="1754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# Spin frequency</a:t>
              </a:r>
            </a:p>
          </p:txBody>
        </p:sp>
      </p:grpSp>
      <p:sp>
        <p:nvSpPr>
          <p:cNvPr id="70" name="Content Placeholder 2 2">
            <a:extLst>
              <a:ext uri="{FF2B5EF4-FFF2-40B4-BE49-F238E27FC236}">
                <a16:creationId xmlns:a16="http://schemas.microsoft.com/office/drawing/2014/main" id="{1A8FF3F6-E6EB-60EF-25D3-479A4773F13A}"/>
              </a:ext>
            </a:extLst>
          </p:cNvPr>
          <p:cNvSpPr txBox="1">
            <a:spLocks/>
          </p:cNvSpPr>
          <p:nvPr/>
        </p:nvSpPr>
        <p:spPr>
          <a:xfrm>
            <a:off x="1461653" y="6332752"/>
            <a:ext cx="10432195" cy="3510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3393"/>
              </a:buClr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Use Optimised FFT libraries, e.g., Numpy, pyFFTW (Python) or FFTW (C/C++) or Matlab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482B6F7-0C45-B154-6D55-6AC5C5C9722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082" y="6059447"/>
            <a:ext cx="3227319" cy="21232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BD87F1B-A53E-EFDF-4CD7-77E5193E9C6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656749" y="4352145"/>
            <a:ext cx="2237100" cy="2991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044A0A2-FBB5-6252-C81D-77627693E0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213363" y="4352145"/>
            <a:ext cx="1929584" cy="298950"/>
          </a:xfrm>
          <a:prstGeom prst="rect">
            <a:avLst/>
          </a:prstGeom>
        </p:spPr>
      </p:pic>
      <p:pic>
        <p:nvPicPr>
          <p:cNvPr id="10" name="Picture 9" descr="\input{Definitions.tex}&#10;\usepackage{xcolor}&#10;\begin{document}&#10;\begin{equation*}&#10;{\color{red} \mathcal{O}(n)}&#10;\end{equation*}&#10;\end{document}&#10;" title="IguanaTex Picture Display">
            <a:extLst>
              <a:ext uri="{FF2B5EF4-FFF2-40B4-BE49-F238E27FC236}">
                <a16:creationId xmlns:a16="http://schemas.microsoft.com/office/drawing/2014/main" id="{C09D3DBE-1B30-6483-2DC6-27945142F1D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68" y="5474426"/>
            <a:ext cx="777240" cy="381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DB0F77-7A81-81B0-17B3-1F7969B8C7EF}"/>
              </a:ext>
            </a:extLst>
          </p:cNvPr>
          <p:cNvSpPr txBox="1"/>
          <p:nvPr/>
        </p:nvSpPr>
        <p:spPr>
          <a:xfrm>
            <a:off x="5704237" y="5806823"/>
            <a:ext cx="6487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how an algorithm's execution time scales as the input size (n) grows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F45E4E-55C9-EC7E-F7F2-E86005C5461F}"/>
              </a:ext>
            </a:extLst>
          </p:cNvPr>
          <p:cNvSpPr txBox="1"/>
          <p:nvPr/>
        </p:nvSpPr>
        <p:spPr>
          <a:xfrm>
            <a:off x="10896976" y="6548528"/>
            <a:ext cx="1015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Y = fft(X)</a:t>
            </a:r>
          </a:p>
        </p:txBody>
      </p:sp>
    </p:spTree>
    <p:extLst>
      <p:ext uri="{BB962C8B-B14F-4D97-AF65-F5344CB8AC3E}">
        <p14:creationId xmlns:p14="http://schemas.microsoft.com/office/powerpoint/2010/main" val="207351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"/>
  <p:tag name="ORIGINALWIDTH" val=" 306"/>
  <p:tag name="OUTPUTTYPE" val="PNG"/>
  <p:tag name="IGUANATEXVERSION" val="162"/>
  <p:tag name="LATEXADDIN" val="\input{Definitions.tex}&#10;\usepackage{xcolor}&#10;\begin{document}&#10;\begin{equation*}&#10;{\color{black} \mathcal{FFT}}&#10;\end{equation*}&#10;\end{document}&#10;"/>
  <p:tag name="IGUANATEXSIZE" val="22"/>
  <p:tag name="IGUANATEXCURSOR" val="10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62"/>
  <p:tag name="ORIGINALWIDTH" val=" 1228"/>
  <p:tag name="OUTPUTTYPE" val="PNG"/>
  <p:tag name="IGUANATEXVERSION" val="162"/>
  <p:tag name="LATEXADDIN" val="\input{Definitions.tex}&#10;\usepackage{xcolor}&#10;\begin{document}&#10;\begin{equation*}&#10;{\color{Black} X(k) = \sum_{n=0}^{N-1} {\color{Red}x[n]} \cdot {\color{blue}W}^{n{\color{blue}k}}}&#10;\end{equation*}&#10;\end{document}&#10;"/>
  <p:tag name="IGUANATEXSIZE" val="22"/>
  <p:tag name="IGUANATEXCURSOR" val="17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0"/>
  <p:tag name="ORIGINALWIDTH" val=" 3853"/>
  <p:tag name="OUTPUTTYPE" val="PNG"/>
  <p:tag name="IGUANATEXVERSION" val="162"/>
  <p:tag name="LATEXADDIN" val="\input{Definitions.tex}&#10;\usepackage{xcolor}&#10;\begin{document}&#10;\begin{equation*}&#10;{\color{black} &#10;\begin{bmatrix} X[0] \\ X[1] \\ X[2] \\ X[3] \end{bmatrix}&#10;=&#10;\underbrace{&#10;{\color{OliveGreen}&#10;\begin{bmatrix} &#10;1 &amp; 0 &amp; 1 &amp; 0 \\ &#10;0 &amp; 1 &amp; 0 &amp; -j \\ &#10;1 &amp; 0 &amp; -1 &amp; 0 \\ &#10;0 &amp; 1 &amp; 0 &amp; j &#10;\end{bmatrix}&#10;}&#10;}_{\text{Butterfly: } \left[\begin{smallmatrix} I_2 &amp; D_2 \\ I_2 &amp; -D_2 \end{smallmatrix}\right]}&#10;\cdot&#10;\underbrace{&#10;{\color{blue}&#10;\begin{bmatrix} &#10;1 &amp; 1 &amp; 0 &amp; 0 \\ &#10;1 &amp; -1 &amp; 0 &amp; 0 \\ &#10;0 &amp; 0 &amp; 1 &amp; 1 \\ &#10;0 &amp; 0 &amp; 1 &amp; -1 &#10;\end{bmatrix}&#10;}&#10;}_{\text{Smaller DFTs: } \left[\begin{smallmatrix} F_2 &amp; 0 \\ 0 &amp; F_2 \end{smallmatrix}\right]}&#10;\cdot&#10;\underbrace{&#10;{\color{black}\begin{bmatrix} &#10;1 &amp; 0 &amp; 0 &amp; 0 \\ &#10;0 &amp; 0 &amp; 1 &amp; 0 \\ &#10;0 &amp; 1 &amp; 0 &amp; 0 \\ &#10;0 &amp; 0 &amp; 0 &amp; 1 &#10;\end{bmatrix}}&#10;}_{\text{Permutation: } P_4}&#10;\cdot&#10;\begin{bmatrix} {\color{red}x_0} \\ {\color{red}x_1} \\ {\color{red}x_2} \\ {\color{red}x_3} \end{bmatrix}&#10;}&#10;\end{equation*}&#10;\end{document}&#10;"/>
  <p:tag name="IGUANATEXSIZE" val="22"/>
  <p:tag name="IGUANATEXCURSOR" val="18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7"/>
  <p:tag name="ORIGINALWIDTH" val=" 1093"/>
  <p:tag name="OUTPUTTYPE" val="PNG"/>
  <p:tag name="IGUANATEXVERSION" val="162"/>
  <p:tag name="LATEXADDIN" val="\input{Definitions.tex}&#10;\usepackage{xcolor}&#10;\begin{document}&#10;\begin{equation*}&#10;{\color{black} \begin{bmatrix} X[0] \\ X[1] \\ X[2] \\ X[3] \end{bmatrix}&#10;=&#10;\begin{bmatrix} &#10;24 \\ &#10;-8 + 8j \\ &#10;-8 \\ &#10;-8 - 8j &#10;\end{bmatrix}}&#10;\end{equation*}&#10;\end{document}&#10;"/>
  <p:tag name="IGUANATEXSIZE" val="22"/>
  <p:tag name="IGUANATEXCURSOR" val="22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8"/>
  <p:tag name="ORIGINALWIDTH" val=" 1179"/>
  <p:tag name="OUTPUTTYPE" val="PNG"/>
  <p:tag name="IGUANATEXVERSION" val="162"/>
  <p:tag name="LATEXADDIN" val="\input{Definitions.tex}&#10;\usepackage{xcolor}&#10;\begin{document}&#10;\begin{equation*}&#10;{\color{Black} n = 0,~1,~\cdots,~N-1}&#10;\end{equation*}&#10;\end{document}&#10;"/>
  <p:tag name="IGUANATEXSIZE" val="22"/>
  <p:tag name="IGUANATEXCURSOR" val="95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198"/>
  <p:tag name="OUTPUTTYPE" val="PNG"/>
  <p:tag name="IGUANATEXVERSION" val="162"/>
  <p:tag name="LATEXADDIN" val="\input{Definitions.tex}&#10;\usepackage{xcolor}&#10;\begin{document}&#10;\begin{equation*}&#10;{\color{red} x[n]}&#10;\end{equation*}&#10;\end{document}&#10;"/>
  <p:tag name="IGUANATEXSIZE" val="22"/>
  <p:tag name="IGUANATEXCURSOR" val="9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9"/>
  <p:tag name="ORIGINALWIDTH" val=" 588"/>
  <p:tag name="OUTPUTTYPE" val="PNG"/>
  <p:tag name="IGUANATEXVERSION" val="162"/>
  <p:tag name="LATEXADDIN" val="\input{Definitions.tex}&#10;\usepackage{xcolor}&#10;\begin{document}&#10;\begin{equation*}&#10;{\color{Blue} W = e^{-j\frac{2\pi}{N}}}&#10;\end{equation*}&#10;\end{document}&#10;"/>
  <p:tag name="IGUANATEXSIZE" val="22"/>
  <p:tag name="IGUANATEXCURSOR" val="10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"/>
  <p:tag name="ORIGINALWIDTH" val=" 357"/>
  <p:tag name="OUTPUTTYPE" val="PNG"/>
  <p:tag name="IGUANATEXVERSION" val="162"/>
  <p:tag name="LATEXADDIN" val="\input{Definitions.tex}&#10;\usepackage{xcolor}&#10;\begin{document}&#10;\begin{equation*}&#10;{\color{black} \mathcal{DFT}:}&#10;\end{equation*}&#10;\end{document}&#10;"/>
  <p:tag name="IGUANATEXSIZE" val="22"/>
  <p:tag name="IGUANATEXCURSOR" val="108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1"/>
  <p:tag name="ORIGINALWIDTH" val=" 349"/>
  <p:tag name="OUTPUTTYPE" val="PNG"/>
  <p:tag name="IGUANATEXVERSION" val="162"/>
  <p:tag name="LATEXADDIN" val="\input{Definitions.tex}&#10;\usepackage{xcolor}&#10;\begin{document}&#10;\begin{equation*}&#10;{\color{black} \mathcal{O}(N^2)}&#10;\end{equation*}&#10;\end{document}&#10;"/>
  <p:tag name="IGUANATEXSIZE" val="30"/>
  <p:tag name="IGUANATEXCURSOR" val="10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712"/>
  <p:tag name="OUTPUTTYPE" val="PNG"/>
  <p:tag name="IGUANATEXVERSION" val="162"/>
  <p:tag name="LATEXADDIN" val="\input{Definitions.tex}&#10;\usepackage{xcolor}&#10;\begin{document}&#10;\begin{equation*}&#10;{\color{black} \mathcal{O}(N\cdot log_2{N})}&#10;\end{equation*}&#10;\end{document}&#10;"/>
  <p:tag name="IGUANATEXSIZE" val="30"/>
  <p:tag name="IGUANATEXCURSOR" val="12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255"/>
  <p:tag name="OUTPUTTYPE" val="PNG"/>
  <p:tag name="IGUANATEXVERSION" val="162"/>
  <p:tag name="LATEXADDIN" val="\input{Definitions.tex}&#10;\usepackage{xcolor}&#10;\begin{document}&#10;\begin{equation*}&#10;{\color{red} \mathcal{O}(n)}&#10;\end{equation*}&#10;\end{document}&#10;"/>
  <p:tag name="IGUANATEXSIZE" val="30"/>
  <p:tag name="IGUANATEXCURSOR" val="9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"/>
  <p:tag name="ORIGINALWIDTH" val=" 57"/>
  <p:tag name="OUTPUTTYPE" val="PNG"/>
  <p:tag name="IGUANATEXVERSION" val="162"/>
  <p:tag name="LATEXADDIN" val="\input{Definitions.tex}&#10;\usepackage{xcolor}&#10;\begin{document}&#10;\begin{equation*}&#10;{\color{blue} k}&#10;\end{equation*}&#10;\end{document}&#10;"/>
  <p:tag name="IGUANATEXSIZE" val="22"/>
  <p:tag name="IGUANATEXCURSOR" val="91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4"/>
  <p:tag name="ORIGINALWIDTH" val=" 127"/>
  <p:tag name="OUTPUTTYPE" val="PNG"/>
  <p:tag name="IGUANATEXVERSION" val="162"/>
  <p:tag name="LATEXADDIN" val="\input{Definitions.tex}&#10;\usepackage{xcolor}&#10;\begin{document}&#10;\begin{equation*}&#10;{\color{blue} 2\pi}&#10;\end{equation*}&#10;\end{document}&#10;"/>
  <p:tag name="IGUANATEXSIZE" val="22"/>
  <p:tag name="IGUANATEXCURSOR" val="91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62"/>
  <p:tag name="ORIGINALWIDTH" val=" 1322"/>
  <p:tag name="OUTPUTTYPE" val="PNG"/>
  <p:tag name="IGUANATEXVERSION" val="162"/>
  <p:tag name="LATEXADDIN" val="\input{Definitions.tex}&#10;\usepackage{xcolor}&#10;\begin{document}&#10;\begin{align*}&#10;X[k] &amp;= \sum_{n=0}^{N-1} x[n] \cdot ({\color{blue}W_N^{k}})^n&#10;\end{align*}&#10;\end{document}&#10;"/>
  <p:tag name="IGUANATEXSIZE" val="22"/>
  <p:tag name="IGUANATEXCURSOR" val="114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1"/>
  <p:tag name="ORIGINALWIDTH" val=" 349"/>
  <p:tag name="OUTPUTTYPE" val="PNG"/>
  <p:tag name="IGUANATEXVERSION" val="162"/>
  <p:tag name="LATEXADDIN" val="\input{Definitions.tex}&#10;\usepackage{xcolor}&#10;\begin{document}&#10;\begin{equation*}&#10;{\color{black} \mathcal{O}(N^2)}&#10;\end{equation*}&#10;\end{document}&#10;"/>
  <p:tag name="IGUANATEXSIZE" val="30"/>
  <p:tag name="IGUANATEXCURSOR" val="10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666"/>
  <p:tag name="OUTPUTTYPE" val="PNG"/>
  <p:tag name="IGUANATEXVERSION" val="162"/>
  <p:tag name="LATEXADDIN" val="\input{Definitions.tex}&#10;\usepackage{xcolor}&#10;\begin{document}&#10;\begin{equation*}&#10;{\color{blue} \mathcal{O}(N\log_{2}N)}&#10;\end{equation*}&#10;\end{document}&#10;"/>
  <p:tag name="IGUANATEXSIZE" val="30"/>
  <p:tag name="IGUANATEXCURSOR" val="115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"/>
  <p:tag name="ORIGINALWIDTH" val=" 114"/>
  <p:tag name="OUTPUTTYPE" val="PNG"/>
  <p:tag name="IGUANATEXVERSION" val="162"/>
  <p:tag name="LATEXADDIN" val="\input{Definitions.tex}&#10;\usepackage{xcolor}&#10;\begin{document}&#10;\begin{equation*}&#10;{\color{blue} 2^{n}}&#10;\end{equation*}&#10;\end{document}&#10;"/>
  <p:tag name="IGUANATEXSIZE" val="30"/>
  <p:tag name="IGUANATEXCURSOR" val="91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"/>
  <p:tag name="ORIGINALWIDTH" val=" 306"/>
  <p:tag name="OUTPUTTYPE" val="PNG"/>
  <p:tag name="IGUANATEXVERSION" val="162"/>
  <p:tag name="LATEXADDIN" val="\input{Definitions.tex}&#10;\usepackage{xcolor}&#10;\begin{document}&#10;\begin{equation*}&#10;{\color{black} \mathcal{FFT}}&#10;\end{equation*}&#10;\end{document}&#10;"/>
  <p:tag name="IGUANATEXSIZE" val="22"/>
  <p:tag name="IGUANATEXCURSOR" val="10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6"/>
  <p:tag name="ORIGINALWIDTH" val=" 75"/>
  <p:tag name="OUTPUTTYPE" val="PNG"/>
  <p:tag name="IGUANATEXVERSION" val="162"/>
  <p:tag name="LATEXADDIN" val="\input{Definitions.tex}&#10;\usepackage{xcolor}&#10;\begin{document}&#10;\begin{equation*}&#10;{\color{black} \omega}&#10;\end{equation*}&#10;\end{document}&#10;"/>
  <p:tag name="IGUANATEXSIZE" val="26"/>
  <p:tag name="IGUANATEXCURSOR" val="10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0"/>
  <p:tag name="ORIGINALWIDTH" val=" 39"/>
  <p:tag name="OUTPUTTYPE" val="PNG"/>
  <p:tag name="IGUANATEXVERSION" val="162"/>
  <p:tag name="LATEXADDIN" val="\input{Definitions.tex}&#10;\usepackage{xcolor}&#10;\begin{document}&#10;\begin{equation*}&#10;{\color{black} t}&#10;\end{equation*}&#10;\end{document}&#10;"/>
  <p:tag name="IGUANATEXSIZE" val="26"/>
  <p:tag name="IGUANATEXCURSOR" val="94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6"/>
  <p:tag name="ORIGINALWIDTH" val=" 1178"/>
  <p:tag name="OUTPUTTYPE" val="PNG"/>
  <p:tag name="IGUANATEXVERSION" val="162"/>
  <p:tag name="LATEXADDIN" val="\input{Definitions.tex}&#10;\usepackage{xcolor}&#10;\begin{document}&#10;\begin{equation*}&#10;{\color{black} \omega = \frac{2\pi}{\textrm{Temporal Period}}}&#10;\end{equation*}&#10;\end{document}&#10;"/>
  <p:tag name="IGUANATEXSIZE" val="22"/>
  <p:tag name="IGUANATEXCURSOR" val="13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"/>
  <p:tag name="ORIGINALWIDTH" val=" 453"/>
  <p:tag name="OUTPUTTYPE" val="PNG"/>
  <p:tag name="IGUANATEXVERSION" val="162"/>
  <p:tag name="LATEXADDIN" val="\input{Definitions.tex}&#10;\usepackage{xcolor}&#10;\begin{document}&#10;\begin{equation*}&#10;{\color{black} \omega = 2\pi {\color{red}f}}&#10;\end{equation*}&#10;\end{document}&#10;"/>
  <p:tag name="IGUANATEXSIZE" val="22"/>
  <p:tag name="IGUANATEXCURSOR" val="109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"/>
  <p:tag name="ORIGINALWIDTH" val=" 306"/>
  <p:tag name="OUTPUTTYPE" val="PNG"/>
  <p:tag name="IGUANATEXVERSION" val="162"/>
  <p:tag name="LATEXADDIN" val="\input{Definitions.tex}&#10;\usepackage{xcolor}&#10;\begin{document}&#10;\begin{equation*}&#10;{\color{black} \mathcal{FFT}}&#10;\end{equation*}&#10;\end{document}&#10;"/>
  <p:tag name="IGUANATEXSIZE" val="22"/>
  <p:tag name="IGUANATEXCURSOR" val="10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0"/>
  <p:tag name="ORIGINALWIDTH" val=" 380"/>
  <p:tag name="OUTPUTTYPE" val="PNG"/>
  <p:tag name="IGUANATEXVERSION" val="162"/>
  <p:tag name="LATEXADDIN" val="\input{Definitions.tex}&#10;\usepackage{xcolor}&#10;\begin{document}&#10;\begin{equation*}&#10;{\color{black} (k_x, k_y)}&#10;\end{equation*}&#10;\end{document}&#10;"/>
  <p:tag name="IGUANATEXSIZE" val="26"/>
  <p:tag name="IGUANATEXCURSOR" val="10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6"/>
  <p:tag name="ORIGINALWIDTH" val=" 758"/>
  <p:tag name="OUTPUTTYPE" val="PNG"/>
  <p:tag name="IGUANATEXVERSION" val="162"/>
  <p:tag name="LATEXADDIN" val="\input{Definitions.tex}&#10;\usepackage{xcolor}&#10;\begin{document}&#10;\begin{equation*}&#10;{\color{Blue} W_{N}^{k} = e^{-j\frac{2\pi}{N} \cdot k}}&#10;\end{equation*}&#10;\end{document}&#10;"/>
  <p:tag name="IGUANATEXSIZE" val="22"/>
  <p:tag name="IGUANATEXCURSOR" val="9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264"/>
  <p:tag name="OUTPUTTYPE" val="PNG"/>
  <p:tag name="IGUANATEXVERSION" val="162"/>
  <p:tag name="LATEXADDIN" val="\input{Definitions.tex}&#10;\usepackage{xcolor}&#10;\begin{document}&#10;\begin{equation*}&#10;{\color{black} (x, y)}&#10;\end{equation*}&#10;\end{document}&#10;"/>
  <p:tag name="IGUANATEXSIZE" val="26"/>
  <p:tag name="IGUANATEXCURSOR" val="98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6"/>
  <p:tag name="ORIGINALWIDTH" val=" 1020"/>
  <p:tag name="OUTPUTTYPE" val="PNG"/>
  <p:tag name="IGUANATEXVERSION" val="162"/>
  <p:tag name="LATEXADDIN" val="\input{Definitions.tex}&#10;\usepackage{xcolor}&#10;\begin{document}&#10;\begin{equation*}&#10;{\color{black} k = \frac{2\pi}{\textrm{Spatial Period}}}&#10;\end{equation*}&#10;\end{document}&#10;"/>
  <p:tag name="IGUANATEXSIZE" val="22"/>
  <p:tag name="IGUANATEXCURSOR" val="13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"/>
  <p:tag name="ORIGINALWIDTH" val=" 434"/>
  <p:tag name="OUTPUTTYPE" val="PNG"/>
  <p:tag name="IGUANATEXVERSION" val="162"/>
  <p:tag name="LATEXADDIN" val="\input{Definitions.tex}&#10;\usepackage{xcolor}&#10;\begin{document}&#10;\begin{equation*}&#10;{\color{black} k = 2\pi \color{red}{f}}&#10;\end{equation*}&#10;\end{document}&#10;"/>
  <p:tag name="IGUANATEXSIZE" val="22"/>
  <p:tag name="IGUANATEXCURSOR" val="11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7"/>
  <p:tag name="ORIGINALWIDTH" val=" 688"/>
  <p:tag name="OUTPUTTYPE" val="PNG"/>
  <p:tag name="IGUANATEXVERSION" val="162"/>
  <p:tag name="LATEXADDIN" val="\input{Definitions.tex}&#10;\usepackage{xcolor}&#10;\begin{document}&#10;\begin{equation*}&#10;{\color{red} f(k) = k\cdot\frac{f_s}{N}}&#10;\end{equation*}&#10;\end{document}&#10;"/>
  <p:tag name="IGUANATEXSIZE" val="20"/>
  <p:tag name="IGUANATEXCURSOR" val="9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"/>
  <p:tag name="ORIGINALWIDTH" val=" 1023"/>
  <p:tag name="OUTPUTTYPE" val="PNG"/>
  <p:tag name="IGUANATEXVERSION" val="162"/>
  <p:tag name="LATEXADDIN" val="\input{Definitions.tex}&#10;\usepackage{xcolor}&#10;\begin{document}&#10;\begin{equation*}&#10;{\color{red} k = 0, 1, \cdots, N-1}&#10;\end{equation*}&#10;\end{document}&#10;"/>
  <p:tag name="IGUANATEXSIZE" val="20"/>
  <p:tag name="IGUANATEXCURSOR" val="9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1759"/>
  <p:tag name="OUTPUTTYPE" val="PNG"/>
  <p:tag name="IGUANATEXVERSION" val="162"/>
  <p:tag name="LATEXADDIN" val="\input{Definitions.tex}&#10;\usepackage{xcolor}&#10;\begin{document}&#10;\begin{equation*}&#10;{\color{red} k = -N/2, \cdots, 0, 1, \cdots, N/2-1}&#10;\end{equation*}&#10;\end{document}&#10;"/>
  <p:tag name="IGUANATEXSIZE" val="20"/>
  <p:tag name="IGUANATEXCURSOR" val="11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7"/>
  <p:tag name="ORIGINALWIDTH" val=" 468"/>
  <p:tag name="OUTPUTTYPE" val="PNG"/>
  <p:tag name="IGUANATEXVERSION" val="162"/>
  <p:tag name="LATEXADDIN" val="\input{Definitions.tex}&#10;\usepackage{xcolor}&#10;\begin{document}&#10;\begin{equation*}&#10;{\color{red} \Delta f = \frac{f_s}{N}}&#10;\end{equation*}&#10;\end{document}&#10;"/>
  <p:tag name="IGUANATEXSIZE" val="20"/>
  <p:tag name="IGUANATEXCURSOR" val="10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2"/>
  <p:tag name="ORIGINALWIDTH" val=" 757"/>
  <p:tag name="OUTPUTTYPE" val="PNG"/>
  <p:tag name="IGUANATEXVERSION" val="162"/>
  <p:tag name="LATEXADDIN" val="\input{Definitions.tex}&#10;\usepackage{xcolor}&#10;\begin{document}&#10;\begin{equation*}&#10;{\color{blue} \mathcal{O}(\frac{1}{2}N\log_{2}N)}&#10;\end{equation*}&#10;\end{document}&#10;"/>
  <p:tag name="IGUANATEXSIZE" val="25"/>
  <p:tag name="IGUANATEXCURSOR" val="115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1"/>
  <p:tag name="ORIGINALWIDTH" val=" 349"/>
  <p:tag name="OUTPUTTYPE" val="PNG"/>
  <p:tag name="IGUANATEXVERSION" val="162"/>
  <p:tag name="LATEXADDIN" val="\input{Definitions.tex}&#10;\usepackage{xcolor}&#10;\begin{document}&#10;\begin{equation*}&#10;{\color{black} \mathcal{O}(N^2)}&#10;\end{equation*}&#10;\end{document}&#10;"/>
  <p:tag name="IGUANATEXSIZE" val="25"/>
  <p:tag name="IGUANATEXCURSOR" val="10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6"/>
  <p:tag name="ORIGINALWIDTH" val=" 1059"/>
  <p:tag name="OUTPUTTYPE" val="PNG"/>
  <p:tag name="IGUANATEXVERSION" val="162"/>
  <p:tag name="LATEXADDIN" val="\input{Definitions.tex}&#10;\usepackage{xcolor}&#10;\begin{document}&#10;\begin{equation*}&#10;{\color{Blue} W = W_{N}^{k} = e^{-j\frac{2\pi}{N} \cdot k}}&#10;\end{equation*}&#10;\end{document}&#10;"/>
  <p:tag name="IGUANATEXSIZE" val="22"/>
  <p:tag name="IGUANATEXCURSOR" val="114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6"/>
  <p:tag name="ORIGINALWIDTH" val=" 1603"/>
  <p:tag name="OUTPUTTYPE" val="PNG"/>
  <p:tag name="IGUANATEXVERSION" val="162"/>
  <p:tag name="LATEXADDIN" val="\input{Definitions.tex}&#10;\usepackage{xcolor}&#10;\begin{document}&#10;\begin{align*}&#10;X(f) &amp;= \int_{-\infty}^{+\infty} x(t) \cdot e^{-j2\pi f t} \rd t&#10;\end{align*}&#10;\end{document}&#10;"/>
  <p:tag name="IGUANATEXSIZE" val="22"/>
  <p:tag name="IGUANATEXCURSOR" val="131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2"/>
  <p:tag name="ORIGINALWIDTH" val=" 757"/>
  <p:tag name="OUTPUTTYPE" val="PNG"/>
  <p:tag name="IGUANATEXVERSION" val="162"/>
  <p:tag name="LATEXADDIN" val="\input{Definitions.tex}&#10;\usepackage{xcolor}&#10;\begin{document}&#10;\begin{equation*}&#10;{\color{blue} \mathcal{O}(\frac{1}{2}N\log_{2}N)}&#10;\end{equation*}&#10;\end{document}&#10;"/>
  <p:tag name="IGUANATEXSIZE" val="25"/>
  <p:tag name="IGUANATEXCURSOR" val="115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1"/>
  <p:tag name="ORIGINALWIDTH" val=" 349"/>
  <p:tag name="OUTPUTTYPE" val="PNG"/>
  <p:tag name="IGUANATEXVERSION" val="162"/>
  <p:tag name="LATEXADDIN" val="\input{Definitions.tex}&#10;\usepackage{xcolor}&#10;\begin{document}&#10;\begin{equation*}&#10;{\color{black} \mathcal{O}(N^2)}&#10;\end{equation*}&#10;\end{document}&#10;"/>
  <p:tag name="IGUANATEXSIZE" val="25"/>
  <p:tag name="IGUANATEXCURSOR" val="10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"/>
  <p:tag name="ORIGINALWIDTH" val=" 123"/>
  <p:tag name="OUTPUTTYPE" val="PNG"/>
  <p:tag name="IGUANATEXVERSION" val="162"/>
  <p:tag name="LATEXADDIN" val="\input{Definitions.tex}&#10;\usepackage{xcolor}&#10;\begin{document}&#10;\begin{equation*}&#10;{\color{Blue} W}&#10;\end{equation*}&#10;\end{document}&#10;"/>
  <p:tag name="IGUANATEXSIZE" val="22"/>
  <p:tag name="IGUANATEXCURSOR" val="95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"/>
  <p:tag name="ORIGINALWIDTH" val=" 730"/>
  <p:tag name="OUTPUTTYPE" val="PNG"/>
  <p:tag name="IGUANATEXVERSION" val="162"/>
  <p:tag name="LATEXADDIN" val="\input{Definitions.tex}&#10;\usepackage{xcolor}&#10;\begin{document}&#10;\begin{equation*}&#10;{\color{blue} \textrm{2-point}~\mathcal{FFT}}&#10;\end{equation*}&#10;\end{document}&#10;"/>
  <p:tag name="IGUANATEXSIZE" val="22"/>
  <p:tag name="IGUANATEXCURSOR" val="12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"/>
  <p:tag name="ORIGINALWIDTH" val=" 733"/>
  <p:tag name="OUTPUTTYPE" val="PNG"/>
  <p:tag name="IGUANATEXVERSION" val="162"/>
  <p:tag name="LATEXADDIN" val="\input{Definitions.tex}&#10;\usepackage{xcolor}&#10;\begin{document}&#10;\begin{equation*}&#10;{\color{blue} \textrm{4-point}~\mathcal{FFT}}&#10;\end{equation*}&#10;\end{document}&#10;"/>
  <p:tag name="IGUANATEXSIZE" val="22"/>
  <p:tag name="IGUANATEXCURSOR" val="10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46"/>
  <p:tag name="ORIGINALWIDTH" val=" 2088"/>
  <p:tag name="OUTPUTTYPE" val="PNG"/>
  <p:tag name="IGUANATEXVERSION" val="162"/>
  <p:tag name="LATEXADDIN" val="\input{Definitions.tex}&#10;\usepackage{xcolor}&#10;\begin{document}&#10;\begin{equation*}&#10;{\color{black} &#10;\begin{aligned}&#10;X[0]&#10;&amp;= x[0]e^{-j\frac{2\pi}{2}(0)(0)}&#10; + x[1]e^{-j\frac{2\pi}{2}(0)(1)} \\&#10;&amp;= x[0]e^0 + x[1]e^0 \\&#10;&amp;= x[0] + x[1]&#10;\end{aligned}&#10;}&#10;\end{equation*}&#10;\end{document}&#10;"/>
  <p:tag name="IGUANATEXSIZE" val="22"/>
  <p:tag name="IGUANATEXCURSOR" val="239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48"/>
  <p:tag name="ORIGINALWIDTH" val=" 2088"/>
  <p:tag name="OUTPUTTYPE" val="PNG"/>
  <p:tag name="IGUANATEXVERSION" val="162"/>
  <p:tag name="LATEXADDIN" val="\input{Definitions.tex}&#10;\usepackage{xcolor}&#10;\begin{document}&#10;\begin{equation*}&#10;\begin{aligned}&#10;X[1]&#10;&amp;= x[0]e^{-j\frac{2\pi}{2}(1)(0)}&#10; + x[1]e^{-j\frac{2\pi}{2}(1)(1)} \\&#10;&amp;= x[0]e^0 + x[1]e^{-j\pi} \\&#10;&amp;= x[0] - x[1]&#10;\end{aligned}&#10;\end{equation*}&#10;\end{document}&#10;"/>
  <p:tag name="IGUANATEXSIZE" val="22"/>
  <p:tag name="IGUANATEXCURSOR" val="229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62"/>
  <p:tag name="ORIGINALWIDTH" val=" 2005"/>
  <p:tag name="OUTPUTTYPE" val="PNG"/>
  <p:tag name="IGUANATEXVERSION" val="162"/>
  <p:tag name="LATEXADDIN" val="\input{Definitions.tex}&#10;\usepackage{xcolor}&#10;\begin{document}&#10;\begin{equation*}&#10;X[k]&#10;=&#10;\sum_{n=0}^{N-1}&#10;x[n]e^{-j\frac{2\pi}{N} kn},&#10;\qquad k=0,1&#10;\end{equation*}&#10;\end{document}&#10;"/>
  <p:tag name="IGUANATEXSIZE" val="22"/>
  <p:tag name="IGUANATEXCURSOR" val="10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2037"/>
  <p:tag name="OUTPUTTYPE" val="PNG"/>
  <p:tag name="IGUANATEXVERSION" val="162"/>
  <p:tag name="LATEXADDIN" val="\input{Definitions.tex}&#10;\usepackage{xcolor}&#10;\begin{document}&#10;\begin{equation*}&#10;{\color{blue} \textrm{2-point}~\mathcal{FFT}{\{a,b\}}= [{(a+b), (a-b)}]}&#10;\end{equation*}&#10;\end{document}&#10;"/>
  <p:tag name="IGUANATEXSIZE" val="22"/>
  <p:tag name="IGUANATEXCURSOR" val="14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62"/>
  <p:tag name="ORIGINALWIDTH" val=" 1322"/>
  <p:tag name="OUTPUTTYPE" val="PNG"/>
  <p:tag name="IGUANATEXVERSION" val="162"/>
  <p:tag name="LATEXADDIN" val="\input{Definitions.tex}&#10;\usepackage{xcolor}&#10;\begin{document}&#10;\begin{align*}&#10;X[k] &amp;= \sum_{n=0}^{N-1} x[n] \cdot (W_N^{k})^n&#10;\end{align*}&#10;\end{document}&#10;"/>
  <p:tag name="IGUANATEXSIZE" val="22"/>
  <p:tag name="IGUANATEXCURSOR" val="12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"/>
  <p:tag name="ORIGINALWIDTH" val=" 306"/>
  <p:tag name="OUTPUTTYPE" val="PNG"/>
  <p:tag name="IGUANATEXVERSION" val="162"/>
  <p:tag name="LATEXADDIN" val="\input{Definitions.tex}&#10;\usepackage{xcolor}&#10;\begin{document}&#10;\begin{equation*}&#10;{\color{Blue} \mathcal{FFT}}&#10;\end{equation*}&#10;\end{document}&#10;"/>
  <p:tag name="IGUANATEXSIZE" val="26"/>
  <p:tag name="IGUANATEXCURSOR" val="91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6"/>
  <p:tag name="ORIGINALWIDTH" val=" 758"/>
  <p:tag name="OUTPUTTYPE" val="PNG"/>
  <p:tag name="IGUANATEXVERSION" val="162"/>
  <p:tag name="LATEXADDIN" val="\input{Definitions.tex}&#10;\usepackage{xcolor}&#10;\begin{document}&#10;\begin{equation*}&#10;{\color{Blue} W_{N}^{k} = e^{-j\frac{2\pi}{N} \cdot k}}&#10;\end{equation*}&#10;\end{document}&#10;"/>
  <p:tag name="IGUANATEXSIZE" val="22"/>
  <p:tag name="IGUANATEXCURSOR" val="9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6"/>
  <p:tag name="ORIGINALWIDTH" val=" 983"/>
  <p:tag name="OUTPUTTYPE" val="PNG"/>
  <p:tag name="IGUANATEXVERSION" val="162"/>
  <p:tag name="LATEXADDIN" val="\input{Definitions.tex}&#10;\usepackage{xcolor}&#10;\begin{document}&#10;\begin{equation*}&#10;{\color{Blue} W_{N}^{0} = e^{-j\frac{2\pi}{N} \cdot 0}=1}&#10;\end{equation*}&#10;\end{document}&#10;"/>
  <p:tag name="IGUANATEXSIZE" val="22"/>
  <p:tag name="IGUANATEXCURSOR" val="134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384"/>
  <p:tag name="OUTPUTTYPE" val="PNG"/>
  <p:tag name="IGUANATEXVERSION" val="162"/>
  <p:tag name="LATEXADDIN" val="\input{Definitions.tex}&#10;\usepackage{xcolor}&#10;\begin{document}&#10;\begin{equation*}&#10;{\color{red} \{8, -8\}}&#10;\end{equation*}&#10;\end{document}&#10;"/>
  <p:tag name="IGUANATEXSIZE" val="32"/>
  <p:tag name="IGUANATEXCURSOR" val="9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46"/>
  <p:tag name="ORIGINALWIDTH" val=" 2088"/>
  <p:tag name="OUTPUTTYPE" val="PNG"/>
  <p:tag name="IGUANATEXVERSION" val="162"/>
  <p:tag name="LATEXADDIN" val="\input{Definitions.tex}&#10;\usepackage{xcolor}&#10;\begin{document}&#10;\begin{equation*}&#10;{\color{black} &#10;\begin{aligned}&#10;X[0]&#10;&amp;= x[0]e^{-j\frac{2\pi}{2}(0)(0)}&#10; + x[1]e^{-j\frac{2\pi}{2}(0)(1)} \\&#10;&amp;= x[0]e^0 + x[1]e^0 \\&#10;&amp;= x[0] + x[1]&#10;\end{aligned}&#10;}&#10;\end{equation*}&#10;\end{document}&#10;"/>
  <p:tag name="IGUANATEXSIZE" val="22"/>
  <p:tag name="IGUANATEXCURSOR" val="239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48"/>
  <p:tag name="ORIGINALWIDTH" val=" 2088"/>
  <p:tag name="OUTPUTTYPE" val="PNG"/>
  <p:tag name="IGUANATEXVERSION" val="162"/>
  <p:tag name="LATEXADDIN" val="\input{Definitions.tex}&#10;\usepackage{xcolor}&#10;\begin{document}&#10;\begin{equation*}&#10;\begin{aligned}&#10;X[1]&#10;&amp;= x[0]e^{-j\frac{2\pi}{2}(1)(0)}&#10; + x[1]e^{-j\frac{2\pi}{2}(1)(1)} \\&#10;&amp;= x[0]e^0 + x[1]e^{-j\pi} \\&#10;&amp;= x[0] - x[1]&#10;\end{aligned}&#10;\end{equation*}&#10;\end{document}&#10;"/>
  <p:tag name="IGUANATEXSIZE" val="22"/>
  <p:tag name="IGUANATEXCURSOR" val="229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2037"/>
  <p:tag name="OUTPUTTYPE" val="PNG"/>
  <p:tag name="IGUANATEXVERSION" val="162"/>
  <p:tag name="LATEXADDIN" val="\input{Definitions.tex}&#10;\usepackage{xcolor}&#10;\begin{document}&#10;\begin{equation*}&#10;{\color{blue} \textrm{2-point}~\mathcal{FFT}{\{a,b\}}= [{(a+b), (a-b)}]}&#10;\end{equation*}&#10;\end{document}&#10;"/>
  <p:tag name="IGUANATEXSIZE" val="22"/>
  <p:tag name="IGUANATEXCURSOR" val="14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2053"/>
  <p:tag name="OUTPUTTYPE" val="PNG"/>
  <p:tag name="IGUANATEXVERSION" val="162"/>
  <p:tag name="LATEXADDIN" val="\input{Definitions.tex}&#10;\usepackage{xcolor}&#10;\begin{document}&#10;\begin{equation*}&#10;{\color{blue} \textrm{2-point}~\mathcal{FFT}{\{2,4\}}= [{(2+4), (2-4)}]}&#10;\end{equation*}&#10;\end{document}&#10;"/>
  <p:tag name="IGUANATEXSIZE" val="22"/>
  <p:tag name="IGUANATEXCURSOR" val="14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384"/>
  <p:tag name="OUTPUTTYPE" val="PNG"/>
  <p:tag name="IGUANATEXVERSION" val="162"/>
  <p:tag name="LATEXADDIN" val="\input{Definitions.tex}&#10;\usepackage{xcolor}&#10;\begin{document}&#10;\begin{equation*}&#10;{\color{black} \{6, -2\}}&#10;\end{equation*}&#10;\end{document}&#10;"/>
  <p:tag name="IGUANATEXSIZE" val="32"/>
  <p:tag name="IGUANATEXCURSOR" val="101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287"/>
  <p:tag name="OUTPUTTYPE" val="PNG"/>
  <p:tag name="IGUANATEXVERSION" val="162"/>
  <p:tag name="LATEXADDIN" val="\input{Definitions.tex}&#10;\usepackage{xcolor}&#10;\begin{document}&#10;\begin{equation*}&#10;{\color{black} \{2, 4\}}&#10;\end{equation*}&#10;\end{document}&#10;"/>
  <p:tag name="IGUANATEXSIZE" val="32"/>
  <p:tag name="IGUANATEXCURSOR" val="10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47"/>
  <p:tag name="ORIGINALWIDTH" val=" 1285"/>
  <p:tag name="OUTPUTTYPE" val="PNG"/>
  <p:tag name="IGUANATEXVERSION" val="162"/>
  <p:tag name="LATEXADDIN" val="\input{Definitions.tex}&#10;\usepackage{xcolor}&#10;\begin{document}&#10;\begin{align*}&#10;X[0] &amp;= E[0] + W_4^0 \cdot O[0] \\&#10;X[1] &amp;= E[1] + W_4^1 \cdot O[1] \\&#10;X[2] &amp;= E[0] - W_4^0 \cdot O[0] \\&#10;X[3] &amp;= E[1] - W_4^1 \cdot O[1]&#10;\end{align*}&#10;\end{document}&#10;"/>
  <p:tag name="IGUANATEXSIZE" val="22"/>
  <p:tag name="IGUANATEXCURSOR" val="225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"/>
  <p:tag name="ORIGINALWIDTH" val=" 303"/>
  <p:tag name="OUTPUTTYPE" val="PNG"/>
  <p:tag name="IGUANATEXVERSION" val="162"/>
  <p:tag name="LATEXADDIN" val="\input{Definitions.tex}&#10;\usepackage{xcolor}&#10;\begin{document}&#10;\begin{equation*}&#10;{\color{red} \mathcal{DFT}}&#10;\end{equation*}&#10;\end{document}&#10;"/>
  <p:tag name="IGUANATEXSIZE" val="26"/>
  <p:tag name="IGUANATEXCURSOR" val="9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62"/>
  <p:tag name="ORIGINALWIDTH" val=" 1322"/>
  <p:tag name="OUTPUTTYPE" val="PNG"/>
  <p:tag name="IGUANATEXVERSION" val="162"/>
  <p:tag name="LATEXADDIN" val="\input{Definitions.tex}&#10;\usepackage{xcolor}&#10;\begin{document}&#10;\begin{align*}&#10;X[k] &amp;= \sum_{n=0}^{N-1} x[n] \cdot (W_N^{k})^n&#10;\end{align*}&#10;\end{document}&#10;"/>
  <p:tag name="IGUANATEXSIZE" val="22"/>
  <p:tag name="IGUANATEXCURSOR" val="12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6"/>
  <p:tag name="ORIGINALWIDTH" val=" 758"/>
  <p:tag name="OUTPUTTYPE" val="PNG"/>
  <p:tag name="IGUANATEXVERSION" val="162"/>
  <p:tag name="LATEXADDIN" val="\input{Definitions.tex}&#10;\usepackage{xcolor}&#10;\begin{document}&#10;\begin{equation*}&#10;{\color{Blue} W_{N}^{k} = e^{-j\frac{2\pi}{N} \cdot k}}&#10;\end{equation*}&#10;\end{document}&#10;"/>
  <p:tag name="IGUANATEXSIZE" val="22"/>
  <p:tag name="IGUANATEXCURSOR" val="9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4"/>
  <p:tag name="ORIGINALWIDTH" val=" 346"/>
  <p:tag name="OUTPUTTYPE" val="PNG"/>
  <p:tag name="IGUANATEXVERSION" val="162"/>
  <p:tag name="LATEXADDIN" val="\input{Definitions.tex}&#10;\usepackage{xcolor}&#10;\begin{document}&#10;\begin{equation*}&#10;{\color{blue} (W_N)^{\color{red}k}}&#10;\end{equation*}&#10;\end{document}&#10;"/>
  <p:tag name="IGUANATEXSIZE" val="22"/>
  <p:tag name="IGUANATEXCURSOR" val="11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1137"/>
  <p:tag name="OUTPUTTYPE" val="PNG"/>
  <p:tag name="IGUANATEXVERSION" val="162"/>
  <p:tag name="LATEXADDIN" val="\input{Definitions.tex}&#10;\usepackage{xcolor}&#10;\begin{document}&#10;\begin{equation*}&#10;{\color{red} k = 0, 1, \cdots, N/2 - 1}&#10;\end{equation*}&#10;\end{document}&#10;"/>
  <p:tag name="IGUANATEXSIZE" val="18"/>
  <p:tag name="IGUANATEXCURSOR" val="9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4"/>
  <p:tag name="ORIGINALWIDTH" val=" 346"/>
  <p:tag name="OUTPUTTYPE" val="PNG"/>
  <p:tag name="IGUANATEXVERSION" val="162"/>
  <p:tag name="LATEXADDIN" val="\input{Definitions.tex}&#10;\usepackage{xcolor}&#10;\begin{document}&#10;\begin{equation*}&#10;{\color{blue} (W_N)^{\color{red}k}}&#10;\end{equation*}&#10;\end{document}&#10;"/>
  <p:tag name="IGUANATEXSIZE" val="22"/>
  <p:tag name="IGUANATEXCURSOR" val="11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6"/>
  <p:tag name="ORIGINALWIDTH" val=" 758"/>
  <p:tag name="OUTPUTTYPE" val="PNG"/>
  <p:tag name="IGUANATEXVERSION" val="162"/>
  <p:tag name="LATEXADDIN" val="\input{Definitions.tex}&#10;\usepackage{xcolor}&#10;\begin{document}&#10;\begin{equation*}&#10;{\color{Blue} W_{N}^{k} = e^{-j\frac{2\pi}{N} \cdot k}}&#10;\end{equation*}&#10;\end{document}&#10;"/>
  <p:tag name="IGUANATEXSIZE" val="22"/>
  <p:tag name="IGUANATEXCURSOR" val="9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1137"/>
  <p:tag name="OUTPUTTYPE" val="PNG"/>
  <p:tag name="IGUANATEXVERSION" val="162"/>
  <p:tag name="LATEXADDIN" val="\input{Definitions.tex}&#10;\usepackage{xcolor}&#10;\begin{document}&#10;\begin{equation*}&#10;{\color{red} k = 0, 1, \cdots, N/2 - 1}&#10;\end{equation*}&#10;\end{document}&#10;"/>
  <p:tag name="IGUANATEXSIZE" val="18"/>
  <p:tag name="IGUANATEXCURSOR" val="9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23"/>
  <p:tag name="ORIGINALWIDTH" val=" 4042"/>
  <p:tag name="OUTPUTTYPE" val="PNG"/>
  <p:tag name="IGUANATEXVERSION" val="162"/>
  <p:tag name="LATEXADDIN" val="\input{Definitions.tex}&#10;\usepackage{xcolor}&#10;\begin{document}&#10;\begin{equation*}&#10;\underbrace{&#10;\begin{bmatrix}&#10;X[0] \\&#10;X[1] \\&#10;X[2] \\&#10;\vdots \\&#10;X[N-1]&#10;\end{bmatrix}&#10;}_{\text{Frequency Domain } X[k]}&#10;=&#10;\underbrace{&#10;\begin{bmatrix}&#10;1 &amp; 1 &amp; 1 &amp; \cdots &amp; 1 \\&#10;1 &amp; W_N^1 &amp; W_N^2 &amp; \cdots &amp; W_N^{N-1} \\&#10;1 &amp; W_N^2 &amp; W_N^4 &amp; \cdots &amp; W_N^{N-2} \\&#10;\vdots &amp; \vdots &amp; \vdots &amp; \ddots &amp; \vdots \\&#10;1 &amp; W_N^{N-1} &amp; W_N^{N-2} &amp; \cdots &amp; W_N^1&#10;\end{bmatrix}&#10;}_{\text{DFT Matrix}}&#10;\cdot&#10;\underbrace{&#10;\begin{bmatrix}&#10;x[0] \\&#10;x[1] \\&#10;x[2] \\&#10;\vdots \\&#10;x[N-1]&#10;\end{bmatrix}&#10;}_{\text{Time Domain } x[n]}&#10;\end{equation*}&#10;\end{document}&#10;"/>
  <p:tag name="IGUANATEXSIZE" val="22"/>
  <p:tag name="IGUANATEXCURSOR" val="581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2"/>
  <p:tag name="ORIGINALWIDTH" val=" 757"/>
  <p:tag name="OUTPUTTYPE" val="PNG"/>
  <p:tag name="IGUANATEXVERSION" val="162"/>
  <p:tag name="LATEXADDIN" val="\input{Definitions.tex}&#10;\usepackage{xcolor}&#10;\begin{document}&#10;\begin{equation*}&#10;{\color{blue} \mathcal{O}(\frac{1}{2}N\log_{2}N)}&#10;\end{equation*}&#10;\end{document}&#10;"/>
  <p:tag name="IGUANATEXSIZE" val="25"/>
  <p:tag name="IGUANATEXCURSOR" val="115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1"/>
  <p:tag name="ORIGINALWIDTH" val=" 349"/>
  <p:tag name="OUTPUTTYPE" val="PNG"/>
  <p:tag name="IGUANATEXVERSION" val="162"/>
  <p:tag name="LATEXADDIN" val="\input{Definitions.tex}&#10;\usepackage{xcolor}&#10;\begin{document}&#10;\begin{equation*}&#10;{\color{black} \mathcal{O}(N^2)}&#10;\end{equation*}&#10;\end{document}&#10;"/>
  <p:tag name="IGUANATEXSIZE" val="25"/>
  <p:tag name="IGUANATEXCURSOR" val="10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"/>
  <p:tag name="ORIGINALWIDTH" val=" 306"/>
  <p:tag name="OUTPUTTYPE" val="PNG"/>
  <p:tag name="IGUANATEXVERSION" val="162"/>
  <p:tag name="LATEXADDIN" val="\input{Definitions.tex}&#10;\usepackage{xcolor}&#10;\begin{document}&#10;\begin{equation*}&#10;{\color{black} \mathcal{FFT}}&#10;\end{equation*}&#10;\end{document}&#10;"/>
  <p:tag name="IGUANATEXSIZE" val="22"/>
  <p:tag name="IGUANATEXCURSOR" val="10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1945"/>
  <p:tag name="OUTPUTTYPE" val="PNG"/>
  <p:tag name="IGUANATEXVERSION" val="162"/>
  <p:tag name="LATEXADDIN" val="\input{Definitions.tex}&#10;\usepackage{xcolor}&#10;\begin{document}&#10;\begin{equation*}&#10;{\color{black} F_{2N} = \begin{bmatrix} I_N &amp; D_N \\ I_N &amp; -D_N \end{bmatrix} \begin{bmatrix} F_N &amp; 0 \\ 0 &amp; F_N \end{bmatrix} P_{2N}}&#10;\end{equation*}&#10;\end{document}&#10;"/>
  <p:tag name="IGUANATEXSIZE" val="22"/>
  <p:tag name="IGUANATEXCURSOR" val="21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3"/>
  <p:tag name="ORIGINALWIDTH" val=" 209"/>
  <p:tag name="OUTPUTTYPE" val="PNG"/>
  <p:tag name="IGUANATEXVERSION" val="162"/>
  <p:tag name="LATEXADDIN" val="\input{Definitions.tex}&#10;\usepackage{xcolor}&#10;\begin{document}&#10;\begin{equation*}&#10;{\color{black} P_{2N}}&#10;\end{equation*}&#10;\end{document}&#10;"/>
  <p:tag name="IGUANATEXSIZE" val="22"/>
  <p:tag name="IGUANATEXCURSOR" val="94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3"/>
  <p:tag name="ORIGINALWIDTH" val=" 159"/>
  <p:tag name="OUTPUTTYPE" val="PNG"/>
  <p:tag name="IGUANATEXVERSION" val="162"/>
  <p:tag name="LATEXADDIN" val="\input{Definitions.tex}&#10;\usepackage{xcolor}&#10;\begin{document}&#10;\begin{equation*}&#10;{\color{black} F_N}&#10;\end{equation*}&#10;\end{document}&#10;"/>
  <p:tag name="IGUANATEXSIZE" val="22"/>
  <p:tag name="IGUANATEXCURSOR" val="9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637"/>
  <p:tag name="OUTPUTTYPE" val="PNG"/>
  <p:tag name="IGUANATEXVERSION" val="162"/>
  <p:tag name="LATEXADDIN" val="\input{Definitions.tex}&#10;\usepackage{xcolor}&#10;\begin{document}&#10;\begin{equation*}&#10;{\color{black} \begin{bmatrix} I_N &amp; D_N \\ I_N &amp; -D_N \end{bmatrix}}&#10;\end{equation*}&#10;\end{document}&#10;"/>
  <p:tag name="IGUANATEXSIZE" val="22"/>
  <p:tag name="IGUANATEXCURSOR" val="14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22"/>
  <p:tag name="ORIGINALWIDTH" val=" 1350"/>
  <p:tag name="OUTPUTTYPE" val="PNG"/>
  <p:tag name="IGUANATEXVERSION" val="162"/>
  <p:tag name="LATEXADDIN" val="\input{Definitions.tex}&#10;\usepackage{xcolor}&#10;\begin{document}&#10;\begin{equation*}&#10;{\color{black} I_N = \begin{bmatrix}&#10;1 &amp; 0 &amp; 0 &amp; \cdots &amp; 0 \\&#10;0 &amp; 1 &amp; 0 &amp; \cdots &amp; 0 \\&#10;0 &amp; 0 &amp; 1 &amp; \cdots &amp; 0 \\&#10;\vdots &amp; \vdots &amp; \vdots &amp; \ddots &amp; \vdots \\&#10;0 &amp; 0 &amp; 0 &amp; \cdots &amp; 1&#10;\end{bmatrix}}&#10;\end{equation*}&#10;\end{document}&#10;"/>
  <p:tag name="IGUANATEXSIZE" val="22"/>
  <p:tag name="IGUANATEXCURSOR" val="27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22"/>
  <p:tag name="ORIGINALWIDTH" val=" 2091"/>
  <p:tag name="OUTPUTTYPE" val="PNG"/>
  <p:tag name="IGUANATEXVERSION" val="162"/>
  <p:tag name="LATEXADDIN" val="\input{Definitions.tex}&#10;\usepackage{xcolor}&#10;\begin{document}&#10;\begin{equation*}&#10;{\color{black} &#10;D_N = \begin{bmatrix}&#10;1 &amp; 0 &amp; 0 &amp; \cdots &amp; 0 \\&#10;0 &amp; W_{2N}^1 &amp; 0 &amp; \cdots &amp; 0 \\&#10;0 &amp; 0 &amp; W_{2N}^2 &amp; \cdots &amp; 0 \\&#10;\vdots &amp; \vdots &amp; \vdots &amp; \ddots &amp; \vdots \\&#10;0 &amp; 0 &amp; 0 &amp; \cdots &amp; W_{2N}^{N-1}&#10;\end{bmatrix}&#10;}&#10;\end{equation*}&#10;\end{document}&#10;"/>
  <p:tag name="IGUANATEXSIZE" val="22"/>
  <p:tag name="IGUANATEXCURSOR" val="30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2266"/>
  <p:tag name="OUTPUTTYPE" val="PNG"/>
  <p:tag name="IGUANATEXVERSION" val="162"/>
  <p:tag name="LATEXADDIN" val="\input{Definitions.tex}&#10;\usepackage{xcolor}&#10;\begin{document}&#10;\begin{equation*}&#10;{\color{black} W_{2N} = e^{-j\frac{2\pi}{2N}} = \cos\left(\frac{2\pi}{2N}\right) - j\sin\left(\frac{2\pi}{2N}\right)}&#10;\end{equation*}&#10;\end{document}&#10;"/>
  <p:tag name="IGUANATEXSIZE" val="22"/>
  <p:tag name="IGUANATEXCURSOR" val="18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7"/>
  <p:tag name="ORIGINALWIDTH" val=" 1549"/>
  <p:tag name="OUTPUTTYPE" val="PNG"/>
  <p:tag name="IGUANATEXVERSION" val="162"/>
  <p:tag name="LATEXADDIN" val="\input{Definitions.tex}&#10;\usepackage{xcolor}&#10;\begin{document}&#10;\begin{equation*}&#10;{\color{black} &#10;\begin{bmatrix}&#10;1 &amp; 0 &amp; 0 &amp; 0 \\&#10;0 &amp; 0 &amp; 1 &amp; 0 \\&#10;0 &amp; 1 &amp; 0 &amp; 0 \\&#10;0 &amp; 0 &amp; 0 &amp; 1&#10;\end{bmatrix}&#10;\cdot&#10;\begin{bmatrix}&#10;x_0 \\&#10;x_1 \\&#10;x_2 \\&#10;x_3&#10;\end{bmatrix}&#10;=&#10;\begin{bmatrix}&#10;x_0 \\&#10;x_2 \\&#10;x_1 \\&#10;x_3&#10;\end{bmatrix}&#10;}&#10;\end{equation*}&#10;\end{document}&#10;"/>
  <p:tag name="IGUANATEXSIZE" val="22"/>
  <p:tag name="IGUANATEXCURSOR" val="30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1945"/>
  <p:tag name="OUTPUTTYPE" val="PNG"/>
  <p:tag name="IGUANATEXVERSION" val="162"/>
  <p:tag name="LATEXADDIN" val="\input{Definitions.tex}&#10;\usepackage{xcolor}&#10;\begin{document}&#10;\begin{equation*}&#10;{\color{black} F_{2N} = \begin{bmatrix} I_N &amp; D_N \\ I_N &amp; -D_N \end{bmatrix} \begin{bmatrix} F_N &amp; 0 \\ 0 &amp; F_N \end{bmatrix} P_{2N}}&#10;\end{equation*}&#10;\end{document}&#10;"/>
  <p:tag name="IGUANATEXSIZE" val="22"/>
  <p:tag name="IGUANATEXCURSOR" val="21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743"/>
  <p:tag name="OUTPUTTYPE" val="PNG"/>
  <p:tag name="IGUANATEXVERSION" val="162"/>
  <p:tag name="LATEXADDIN" val="\input{Definitions.tex}&#10;\usepackage{xcolor}&#10;\begin{document}&#10;\begin{equation*}&#10;{\color{black} &#10;F_2 = \begin{bmatrix}&#10;{\color{red}1} &amp; {\color{red}1}\\&#10;{\color{blue}1}  &amp; {\color{blue}-1} &#10;\end{bmatrix}&#10;}&#10;\end{equation*}&#10;\end{document}&#10;"/>
  <p:tag name="IGUANATEXSIZE" val="22"/>
  <p:tag name="IGUANATEXCURSOR" val="18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"/>
  <p:tag name="ORIGINALWIDTH" val=" 303"/>
  <p:tag name="OUTPUTTYPE" val="PNG"/>
  <p:tag name="IGUANATEXVERSION" val="162"/>
  <p:tag name="LATEXADDIN" val="\input{Definitions.tex}&#10;\usepackage{xcolor}&#10;\begin{document}&#10;\begin{equation*}&#10;{\color{black} \mathcal{DFT}}&#10;\end{equation*}&#10;\end{document}&#10;"/>
  <p:tag name="IGUANATEXSIZE" val="22"/>
  <p:tag name="IGUANATEXCURSOR" val="104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1016"/>
  <p:tag name="OUTPUTTYPE" val="PNG"/>
  <p:tag name="IGUANATEXVERSION" val="162"/>
  <p:tag name="LATEXADDIN" val="\input{Definitions.tex}&#10;\usepackage{xcolor}&#10;\begin{document}&#10;\begin{equation*}&#10;{\color{black} \textrm{2-point}~\mathcal{FFT}{\{a,b\}}}&#10;\end{equation*}&#10;\end{document}&#10;"/>
  <p:tag name="IGUANATEXSIZE" val="22"/>
  <p:tag name="IGUANATEXCURSOR" val="13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1566"/>
  <p:tag name="OUTPUTTYPE" val="PNG"/>
  <p:tag name="IGUANATEXVERSION" val="162"/>
  <p:tag name="LATEXADDIN" val="\input{Definitions.tex}&#10;\usepackage{xcolor}&#10;\begin{document}&#10;\begin{equation*}&#10;{\color{black} D_2 = \begin{bmatrix}&#10;W_4^0 &amp; 0 \\&#10;0 &amp; W_4^1&#10;\end{bmatrix}&#10;= \begin{bmatrix}&#10;1 &amp; 0 \\&#10;0 &amp; -j&#10;\end{bmatrix}}&#10;\end{equation*}&#10;\end{document}&#10;"/>
  <p:tag name="IGUANATEXSIZE" val="22"/>
  <p:tag name="IGUANATEXCURSOR" val="20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1"/>
  <p:tag name="ORIGINALWIDTH" val=" 959"/>
  <p:tag name="OUTPUTTYPE" val="PNG"/>
  <p:tag name="IGUANATEXVERSION" val="162"/>
  <p:tag name="LATEXADDIN" val="\input{Definitions.tex}&#10;\usepackage{xcolor}&#10;\begin{document}&#10;\begin{equation*}&#10;{\color{black} W_4 = e^{-j\frac{2\pi}{4}} = -j}&#10;\end{equation*}&#10;\end{document}&#10;"/>
  <p:tag name="IGUANATEXSIZE" val="22"/>
  <p:tag name="IGUANATEXCURSOR" val="125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45"/>
  <p:tag name="ORIGINALWIDTH" val=" 2200"/>
  <p:tag name="OUTPUTTYPE" val="PNG"/>
  <p:tag name="IGUANATEXVERSION" val="162"/>
  <p:tag name="LATEXADDIN" val="\input{Definitions.tex}&#10;\usepackage{xcolor}&#10;\begin{document}&#10;\begin{equation*}&#10;{\color{black} \begin{bmatrix}&#10;I_2 &amp; D_2 \\&#10;I_2 &amp; -D_2&#10;\end{bmatrix}&#10;=&#10;\begin{bmatrix}&#10;1 &amp; 0 &amp; \vdots &amp; 1 &amp; 0 \\&#10;0 &amp; 1 &amp; \vdots &amp; 0 &amp; -j \\&#10;\cdots &amp; \cdots &amp; \cdots &amp; \cdots &amp; \cdots \\&#10;1 &amp; 0 &amp; \vdots &amp; -1 &amp; 0 \\&#10;0 &amp; 1 &amp; \vdots &amp; 0 &amp; j&#10;\end{bmatrix}}&#10;\end{equation*}&#10;\end{document}&#10;"/>
  <p:tag name="IGUANATEXSIZE" val="22"/>
  <p:tag name="IGUANATEXCURSOR" val="328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621"/>
  <p:tag name="OUTPUTTYPE" val="PNG"/>
  <p:tag name="IGUANATEXVERSION" val="162"/>
  <p:tag name="LATEXADDIN" val="\input{Definitions.tex}&#10;\usepackage{xcolor}&#10;\begin{document}&#10;\begin{equation*}&#10;{\color{black} I_2 = \begin{bmatrix}&#10;1 &amp; 0 \\&#10;0 &amp; 1&#10;\end{bmatrix}}&#10;\end{equation*}&#10;\end{document}&#10;"/>
  <p:tag name="IGUANATEXSIZE" val="22"/>
  <p:tag name="IGUANATEXCURSOR" val="144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2266"/>
  <p:tag name="OUTPUTTYPE" val="PNG"/>
  <p:tag name="IGUANATEXVERSION" val="162"/>
  <p:tag name="LATEXADDIN" val="\input{Definitions.tex}&#10;\usepackage{xcolor}&#10;\begin{document}&#10;\begin{equation*}&#10;{\color{black} W_{2N} = e^{-j\frac{2\pi}{2N}} = \cos\left(\frac{2\pi}{2N}\right) - j\sin\left(\frac{2\pi}{2N}\right)}&#10;\end{equation*}&#10;\end{document}&#10;"/>
  <p:tag name="IGUANATEXSIZE" val="22"/>
  <p:tag name="IGUANATEXCURSOR" val="18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22"/>
  <p:tag name="ORIGINALWIDTH" val=" 2091"/>
  <p:tag name="OUTPUTTYPE" val="PNG"/>
  <p:tag name="IGUANATEXVERSION" val="162"/>
  <p:tag name="LATEXADDIN" val="\input{Definitions.tex}&#10;\usepackage{xcolor}&#10;\begin{document}&#10;\begin{equation*}&#10;{\color{black} &#10;D_N = \begin{bmatrix}&#10;1 &amp; 0 &amp; 0 &amp; \cdots &amp; 0 \\&#10;0 &amp; W_{2N}^1 &amp; 0 &amp; \cdots &amp; 0 \\&#10;0 &amp; 0 &amp; W_{2N}^2 &amp; \cdots &amp; 0 \\&#10;\vdots &amp; \vdots &amp; \vdots &amp; \ddots &amp; \vdots \\&#10;0 &amp; 0 &amp; 0 &amp; \cdots &amp; W_{2N}^{N-1}&#10;\end{bmatrix}&#10;}&#10;\end{equation*}&#10;\end{document}&#10;"/>
  <p:tag name="IGUANATEXSIZE" val="22"/>
  <p:tag name="IGUANATEXCURSOR" val="30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22"/>
  <p:tag name="ORIGINALWIDTH" val=" 1350"/>
  <p:tag name="OUTPUTTYPE" val="PNG"/>
  <p:tag name="IGUANATEXVERSION" val="162"/>
  <p:tag name="LATEXADDIN" val="\input{Definitions.tex}&#10;\usepackage{xcolor}&#10;\begin{document}&#10;\begin{equation*}&#10;{\color{black} I_N = \begin{bmatrix}&#10;1 &amp; 0 &amp; 0 &amp; \cdots &amp; 0 \\&#10;0 &amp; 1 &amp; 0 &amp; \cdots &amp; 0 \\&#10;0 &amp; 0 &amp; 1 &amp; \cdots &amp; 0 \\&#10;\vdots &amp; \vdots &amp; \vdots &amp; \ddots &amp; \vdots \\&#10;0 &amp; 0 &amp; 0 &amp; \cdots &amp; 1&#10;\end{bmatrix}}&#10;\end{equation*}&#10;\end{document}&#10;"/>
  <p:tag name="IGUANATEXSIZE" val="22"/>
  <p:tag name="IGUANATEXCURSOR" val="27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1748"/>
  <p:tag name="OUTPUTTYPE" val="PNG"/>
  <p:tag name="IGUANATEXVERSION" val="162"/>
  <p:tag name="LATEXADDIN" val="\input{Definitions.tex}&#10;\usepackage{xcolor}&#10;\begin{document}&#10;\begin{equation*}&#10;{\color{black} F_2 \begin{bmatrix} a \\ b \end{bmatrix} = \begin{bmatrix} \color{red}1 &amp; \color{red}1 \\ \color{blue}1 &amp; \color{blue}-1 \end{bmatrix} \begin{bmatrix} a \\ b \end{bmatrix} = \begin{bmatrix} a + b \\ a - b \end{bmatrix}}&#10;\end{equation*}&#10;\end{document}&#10;"/>
  <p:tag name="IGUANATEXSIZE" val="22"/>
  <p:tag name="IGUANATEXCURSOR" val="312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1615"/>
  <p:tag name="OUTPUTTYPE" val="PNG"/>
  <p:tag name="IGUANATEXVERSION" val="162"/>
  <p:tag name="LATEXADDIN" val="\input{Definitions.tex}&#10;\usepackage{xcolor}&#10;\begin{document}&#10;\begin{equation*}&#10;{\color{black} F_{4} = \begin{bmatrix} I_2 &amp; D_2 \\ I_2 &amp; -D_2 \end{bmatrix} \begin{bmatrix} F_2 &amp; 0 \\ 0 &amp; F_2 \end{bmatrix} P_{4}}&#10;\end{equation*}&#10;\end{document}&#10;"/>
  <p:tag name="IGUANATEXSIZE" val="22"/>
  <p:tag name="IGUANATEXCURSOR" val="209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"/>
  <p:tag name="ORIGINALWIDTH" val=" 306"/>
  <p:tag name="OUTPUTTYPE" val="PNG"/>
  <p:tag name="IGUANATEXVERSION" val="162"/>
  <p:tag name="LATEXADDIN" val="\input{Definitions.tex}&#10;\usepackage{xcolor}&#10;\begin{document}&#10;\begin{equation*}&#10;{\color{black} \mathcal{FFT}}&#10;\end{equation*}&#10;\end{document}&#10;"/>
  <p:tag name="IGUANATEXSIZE" val="22"/>
  <p:tag name="IGUANATEXCURSOR" val="106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0"/>
  <p:tag name="ORIGINALWIDTH" val=" 3853"/>
  <p:tag name="OUTPUTTYPE" val="PNG"/>
  <p:tag name="IGUANATEXVERSION" val="162"/>
  <p:tag name="LATEXADDIN" val="\input{Definitions.tex}&#10;\usepackage{xcolor}&#10;\begin{document}&#10;\begin{equation*}&#10;{\color{black} &#10;\begin{bmatrix} X[0] \\ X[1] \\ X[2] \\ X[3] \end{bmatrix}&#10;=&#10;\underbrace{&#10;{\color{OliveGreen}&#10;\begin{bmatrix} &#10;1 &amp; 0 &amp; 1 &amp; 0 \\ &#10;0 &amp; 1 &amp; 0 &amp; -j \\ &#10;1 &amp; 0 &amp; -1 &amp; 0 \\ &#10;0 &amp; 1 &amp; 0 &amp; j &#10;\end{bmatrix}&#10;}&#10;}_{\text{Butterfly: } \left[\begin{smallmatrix} I_2 &amp; D_2 \\ I_2 &amp; -D_2 \end{smallmatrix}\right]}&#10;\cdot&#10;\underbrace{&#10;{\color{blue}&#10;\begin{bmatrix} &#10;1 &amp; 1 &amp; 0 &amp; 0 \\ &#10;1 &amp; -1 &amp; 0 &amp; 0 \\ &#10;0 &amp; 0 &amp; 1 &amp; 1 \\ &#10;0 &amp; 0 &amp; 1 &amp; -1 &#10;\end{bmatrix}&#10;}&#10;}_{\text{Smaller DFTs: } \left[\begin{smallmatrix} F_2 &amp; 0 \\ 0 &amp; F_2 \end{smallmatrix}\right]}&#10;\cdot&#10;\underbrace{&#10;{\color{black}\begin{bmatrix} &#10;1 &amp; 0 &amp; 0 &amp; 0 \\ &#10;0 &amp; 0 &amp; 1 &amp; 0 \\ &#10;0 &amp; 1 &amp; 0 &amp; 0 \\ &#10;0 &amp; 0 &amp; 0 &amp; 1 &#10;\end{bmatrix}}&#10;}_{\text{Permutation: } P_4}&#10;\cdot&#10;\begin{bmatrix} {\color{red}x_0} \\ {\color{red}x_1} \\ {\color{red}x_2} \\ {\color{red}x_3} \end{bmatrix}&#10;}&#10;\end{equation*}&#10;\end{document}&#10;"/>
  <p:tag name="IGUANATEXSIZE" val="22"/>
  <p:tag name="IGUANATEXCURSOR" val="18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743"/>
  <p:tag name="OUTPUTTYPE" val="PNG"/>
  <p:tag name="IGUANATEXVERSION" val="162"/>
  <p:tag name="LATEXADDIN" val="\input{Definitions.tex}&#10;\usepackage{xcolor}&#10;\begin{document}&#10;\begin{equation*}&#10;{\color{black} &#10;F_2 = \begin{bmatrix}&#10;{\color{blue}1} &amp; {\color{blue}1}\\&#10;{\color{blue}1}  &amp; {\color{blue}-1} &#10;\end{bmatrix}&#10;}&#10;\end{equation*}&#10;\end{document}&#10;"/>
  <p:tag name="IGUANATEXSIZE" val="22"/>
  <p:tag name="IGUANATEXCURSOR" val="129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45"/>
  <p:tag name="ORIGINALWIDTH" val=" 2200"/>
  <p:tag name="OUTPUTTYPE" val="PNG"/>
  <p:tag name="IGUANATEXVERSION" val="162"/>
  <p:tag name="LATEXADDIN" val="\input{Definitions.tex}&#10;\usepackage{xcolor}&#10;\begin{document}&#10;\begin{equation*}&#10;{\color{black} \begin{bmatrix}&#10;I_2 &amp; D_2 \\&#10;I_2 &amp; -D_2&#10;\end{bmatrix}&#10;=&#10;\begin{bmatrix}&#10;1 &amp; 0 &amp; \vdots &amp; 1 &amp; 0 \\&#10;0 &amp; 1 &amp; \vdots &amp; 0 &amp; -j \\&#10;\cdots &amp; \cdots &amp; \cdots &amp; \cdots &amp; \cdots \\&#10;1 &amp; 0 &amp; \vdots &amp; -1 &amp; 0 \\&#10;0 &amp; 1 &amp; \vdots &amp; 0 &amp; j&#10;\end{bmatrix}}&#10;\end{equation*}&#10;\end{document}&#10;"/>
  <p:tag name="IGUANATEXSIZE" val="22"/>
  <p:tag name="IGUANATEXCURSOR" val="328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"/>
  <p:tag name="ORIGINALWIDTH" val=" 2952"/>
  <p:tag name="OUTPUTTYPE" val="PNG"/>
  <p:tag name="IGUANATEXVERSION" val="162"/>
  <p:tag name="LATEXADDIN" val="\input{Definitions.tex}&#10;\usepackage{xcolor}&#10;\begin{document}&#10;\begin{equation*}&#10;{\color{black} \textrm{4-point}~\mathcal{FFT}{\{x_0,x_1,x_2,x_3\}}}=\{X[0],X[1],X[2],X[3]\}&#10;\end{equation*}&#10;\end{document}&#10;"/>
  <p:tag name="IGUANATEXSIZE" val="22"/>
  <p:tag name="IGUANATEXCURSOR" val="15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7"/>
  <p:tag name="ORIGINALWIDTH" val=" 1475"/>
  <p:tag name="OUTPUTTYPE" val="PNG"/>
  <p:tag name="IGUANATEXVERSION" val="162"/>
  <p:tag name="LATEXADDIN" val="\input{Definitions.tex}&#10;\usepackage{xcolor}&#10;\begin{document}&#10;\begin{equation*}&#10;{\color{black} &#10;\begin{bmatrix} &#10;1 &amp; 0 &amp; 0 &amp; 0 \\ &#10;0 &amp; 0 &amp; 1 &amp; 0 \\ &#10;0 &amp; 1 &amp; 0 &amp; 0 \\ &#10;0 &amp; 0 &amp; 0 &amp; 1 &#10;\end{bmatrix}&#10;{\color{red}\begin{bmatrix} 0 \\ 4 \\ 8 \\ 12 \end{bmatrix}}&#10;=&#10;{\color{3100Blue}\begin{bmatrix} &#10;0 \\ &#10;8 \\ &#10;4 \\ &#10;12 &#10;\end{bmatrix}}&#10;}&#10;\end{equation*}&#10;\end{document}&#10;"/>
  <p:tag name="IGUANATEXSIZE" val="22"/>
  <p:tag name="IGUANATEXCURSOR" val="274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7"/>
  <p:tag name="ORIGINALWIDTH" val=" 2353"/>
  <p:tag name="OUTPUTTYPE" val="PNG"/>
  <p:tag name="IGUANATEXVERSION" val="162"/>
  <p:tag name="LATEXADDIN" val="\input{Definitions.tex}&#10;\usepackage{xcolor}&#10;\begin{document}&#10;\begin{equation*}&#10;{\color{black} &#10;{\color{blue}&#10;\begin{bmatrix} &#10;1 &amp; 1 &amp; 0 &amp; 0 \\ &#10;1 &amp; -1 &amp; 0 &amp; 0 \\ &#10;0 &amp; 0 &amp; 1 &amp; 1 \\ &#10;0 &amp; 0 &amp; 1 &amp; -1 &#10;\end{bmatrix}&#10;}&#10;{\color{3100Blue}\begin{bmatrix} 0 \\ 8 \\ 4 \\ 12 \end{bmatrix}}&#10;=&#10;\begin{bmatrix} &#10;0 + 8 \\ &#10;0 - 8 \\ &#10;4 + 12 \\ &#10;4 - 12 &#10;\end{bmatrix}&#10;=&#10;{\color{Orange}\begin{bmatrix} &#10;8 \\ &#10;-8 \\ &#10;16 \\ &#10;-8 &#10;\end{bmatrix}}}&#10;\end{equation*}&#10;\end{document}&#10;"/>
  <p:tag name="IGUANATEXSIZE" val="22"/>
  <p:tag name="IGUANATEXCURSOR" val="367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7"/>
  <p:tag name="ORIGINALWIDTH" val=" 3636"/>
  <p:tag name="OUTPUTTYPE" val="PNG"/>
  <p:tag name="IGUANATEXVERSION" val="162"/>
  <p:tag name="LATEXADDIN" val="\input{Definitions.tex}&#10;\usepackage{xcolor}&#10;\begin{document}&#10;\begin{equation*}&#10;{\color{black} &#10;{\color{OliveGreen}&#10;\begin{bmatrix} &#10;1 &amp; 0 &amp; 1 &amp; 0 \\ &#10;0 &amp; 1 &amp; 0 &amp; -j \\ &#10;1 &amp; 0 &amp; -1 &amp; 0 \\ &#10;0 &amp; 1 &amp; 0 &amp; j &#10;\end{bmatrix}&#10;}&#10;{\color{Orange}\begin{bmatrix} 8 \\ -8 \\ 16 \\ -8 \end{bmatrix}}&#10;=&#10;\begin{bmatrix} &#10;(1)(8) + (0)(-8) + (1)(16) + (0)(-8) \\ &#10;(0)(8) + (1)(-8) + (0)(16) + (-j)(-8) \\ &#10;(1)(8) + (0)(-8) + (-1)(16) + (0)(-8) \\ &#10;(0)(8) + (1)(-8) + (0)(16) + (j)(-8) &#10;\end{bmatrix}&#10;}&#10;\end{equation*}&#10;\end{document}&#10;"/>
  <p:tag name="IGUANATEXSIZE" val="22"/>
  <p:tag name="IGUANATEXCURSOR" val="23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0"/>
  <p:tag name="ORIGINALWIDTH" val=" 3853"/>
  <p:tag name="OUTPUTTYPE" val="PNG"/>
  <p:tag name="IGUANATEXVERSION" val="162"/>
  <p:tag name="LATEXADDIN" val="\input{Definitions.tex}&#10;\usepackage{xcolor}&#10;\begin{document}&#10;\begin{equation*}&#10;{\color{black} &#10;\begin{bmatrix} X[0] \\ X[1] \\ X[2] \\ X[3] \end{bmatrix}&#10;=&#10;\underbrace{&#10;{\color{OliveGreen}&#10;\begin{bmatrix} &#10;1 &amp; 0 &amp; 1 &amp; 0 \\ &#10;0 &amp; 1 &amp; 0 &amp; -j \\ &#10;1 &amp; 0 &amp; -1 &amp; 0 \\ &#10;0 &amp; 1 &amp; 0 &amp; j &#10;\end{bmatrix}&#10;}&#10;}_{\text{Butterfly: } \left[\begin{smallmatrix} I_2 &amp; D_2 \\ I_2 &amp; -D_2 \end{smallmatrix}\right]}&#10;\cdot&#10;\underbrace{&#10;{\color{blue}&#10;\begin{bmatrix} &#10;1 &amp; 1 &amp; 0 &amp; 0 \\ &#10;1 &amp; -1 &amp; 0 &amp; 0 \\ &#10;0 &amp; 0 &amp; 1 &amp; 1 \\ &#10;0 &amp; 0 &amp; 1 &amp; -1 &#10;\end{bmatrix}&#10;}&#10;}_{\text{Smaller DFTs: } \left[\begin{smallmatrix} F_2 &amp; 0 \\ 0 &amp; F_2 \end{smallmatrix}\right]}&#10;\cdot&#10;\underbrace{&#10;{\color{black}\begin{bmatrix} &#10;1 &amp; 0 &amp; 0 &amp; 0 \\ &#10;0 &amp; 0 &amp; 1 &amp; 0 \\ &#10;0 &amp; 1 &amp; 0 &amp; 0 \\ &#10;0 &amp; 0 &amp; 0 &amp; 1 &#10;\end{bmatrix}}&#10;}_{\text{Permutation: } P_4}&#10;\cdot&#10;\begin{bmatrix} {\color{red}x_0} \\ {\color{red}x_1} \\ {\color{red}x_2} \\ {\color{red}x_3} \end{bmatrix}&#10;}&#10;\end{equation*}&#10;\end{document}&#10;"/>
  <p:tag name="IGUANATEXSIZE" val="22"/>
  <p:tag name="IGUANATEXCURSOR" val="183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7"/>
  <p:tag name="ORIGINALWIDTH" val=" 1093"/>
  <p:tag name="OUTPUTTYPE" val="PNG"/>
  <p:tag name="IGUANATEXVERSION" val="162"/>
  <p:tag name="LATEXADDIN" val="\input{Definitions.tex}&#10;\usepackage{xcolor}&#10;\begin{document}&#10;\begin{equation*}&#10;{\color{black} \begin{bmatrix} X[0] \\ X[1] \\ X[2] \\ X[3] \end{bmatrix}&#10;=&#10;\begin{bmatrix} &#10;24 \\ &#10;-8 + 8j \\ &#10;-8 \\ &#10;-8 - 8j &#10;\end{bmatrix}}&#10;\end{equation*}&#10;\end{document}&#10;"/>
  <p:tag name="IGUANATEXSIZE" val="22"/>
  <p:tag name="IGUANATEXCURSOR" val="220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"/>
  <p:tag name="ORIGINALWIDTH" val=" 743"/>
  <p:tag name="OUTPUTTYPE" val="PNG"/>
  <p:tag name="IGUANATEXVERSION" val="162"/>
  <p:tag name="LATEXADDIN" val="\input{Definitions.tex}&#10;\usepackage{xcolor}&#10;\begin{document}&#10;\begin{equation*}&#10;{\color{black} &#10;F_2 = \begin{bmatrix}&#10;{\color{blue}1} &amp; {\color{blue}1}\\&#10;{\color{blue}1}  &amp; {\color{blue}-1} &#10;\end{bmatrix}&#10;}&#10;\end{equation*}&#10;\end{document}&#10;"/>
  <p:tag name="IGUANATEXSIZE" val="22"/>
  <p:tag name="IGUANATEXCURSOR" val="129"/>
  <p:tag name="TRANSPARENCY" val="True"/>
  <p:tag name="CHOOSECOLOR" val="False"/>
  <p:tag name="COLORHEX" val="000000"/>
  <p:tag name="LATEXENGINEID" val="0"/>
  <p:tag name="TEMPFOLDER" val="/Users/xiaoguo/Documents/IguanaTex_v1_62_1/"/>
  <p:tag name="LATEXFORMHEIGHT" val=" 426.65"/>
  <p:tag name="LATEXFORMWIDTH" val=" 513.3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284DD078-8B91-6C41-B2DE-8E96B8A2A331}" vid="{FD1DA684-C8F2-5E46-A60E-8F54083989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76559</TotalTime>
  <Words>2829</Words>
  <Application>Microsoft Macintosh PowerPoint</Application>
  <PresentationFormat>Widescreen</PresentationFormat>
  <Paragraphs>430</Paragraphs>
  <Slides>37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Courier New</vt:lpstr>
      <vt:lpstr>Segoe UI</vt:lpstr>
      <vt:lpstr>Times New Roman</vt:lpstr>
      <vt:lpstr>Wingdings</vt:lpstr>
      <vt:lpstr>Wingdings 3</vt:lpstr>
      <vt:lpstr>Office Theme</vt:lpstr>
      <vt:lpstr>Fast Fourier Transform (FFT): for engineers in the making</vt:lpstr>
      <vt:lpstr>Outline</vt:lpstr>
      <vt:lpstr>Why FT? “Unblend” a Baby Yoda Cocktail</vt:lpstr>
      <vt:lpstr>What is FT, DFT, FFT</vt:lpstr>
      <vt:lpstr>Why do we need Fast Fourier Transformation (FFT)? (1)</vt:lpstr>
      <vt:lpstr>Why do we need Fast Fourier Transformation (FFT)? (2)</vt:lpstr>
      <vt:lpstr>Really, what happens?</vt:lpstr>
      <vt:lpstr>What is Fast Fourier Transformation (FFT)? (1)</vt:lpstr>
      <vt:lpstr>What is Fast Fourier Transformation (FFT)? (2)</vt:lpstr>
      <vt:lpstr>Why FFT is called fast FT?</vt:lpstr>
      <vt:lpstr>FFT can be slow  zero padding signal length to </vt:lpstr>
      <vt:lpstr>Zero padding can interpolate the frequency spectrum</vt:lpstr>
      <vt:lpstr>FFT can give wrong information – sampling matters</vt:lpstr>
      <vt:lpstr>Application: Audio and Speech processing</vt:lpstr>
      <vt:lpstr>Application: Audio and Speech processing</vt:lpstr>
      <vt:lpstr>Application: Image Processing</vt:lpstr>
      <vt:lpstr>fftshift: visualise FFT data in human’s intuition (1)</vt:lpstr>
      <vt:lpstr>fftshift 1-D example (Matlab)</vt:lpstr>
      <vt:lpstr>fftshift: visualise FFT data in human’s intuition (2)</vt:lpstr>
      <vt:lpstr>fftshift: visualise FFT data in human’s intuition (2)</vt:lpstr>
      <vt:lpstr>Take-home Messages (no complicated math)</vt:lpstr>
      <vt:lpstr>How does FFT work really? Cooley-Tukey FFT</vt:lpstr>
      <vt:lpstr>How does FFT work really? Cooley-Tukey FFT</vt:lpstr>
      <vt:lpstr>FFT’s beauty: “Divide and Conquer”</vt:lpstr>
      <vt:lpstr>Butterfly Operation: 2-point FFT</vt:lpstr>
      <vt:lpstr>Example Question: how to get 2 point FFT?</vt:lpstr>
      <vt:lpstr>Butterfly Operation: 4-point FFT</vt:lpstr>
      <vt:lpstr>Butterfly Operation: N-point FFT</vt:lpstr>
      <vt:lpstr>How does FFT work really? Written in a matrix form</vt:lpstr>
      <vt:lpstr>Take-home Messages</vt:lpstr>
      <vt:lpstr>Q &amp; A</vt:lpstr>
      <vt:lpstr>How does FFT work really? Written in a matrix form</vt:lpstr>
      <vt:lpstr>How does FFT work really? Written in a matrix form</vt:lpstr>
      <vt:lpstr>How does FFT work really? Written in a matrix form</vt:lpstr>
      <vt:lpstr>How does FFT work really? Written in a matrix form</vt:lpstr>
      <vt:lpstr>How does FFT work really? Written in a matrix form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Tantalum s-SNOM</dc:title>
  <dc:creator>Xiao Guo</dc:creator>
  <cp:lastModifiedBy>Xiao Guo</cp:lastModifiedBy>
  <cp:revision>6943</cp:revision>
  <cp:lastPrinted>2026-07-09T17:03:42Z</cp:lastPrinted>
  <dcterms:created xsi:type="dcterms:W3CDTF">2022-04-05T07:03:15Z</dcterms:created>
  <dcterms:modified xsi:type="dcterms:W3CDTF">2026-07-18T10:11:10Z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2022-03-16T02:33:50Z</vt:lpwstr>
  </property>
  <property fmtid="{D5CDD505-2E9C-101B-9397-08002B2CF9AE}" pid="4" name="MSIP_Label_0f488380-630a-4f55-a077-a19445e3f360_Method">
    <vt:lpwstr>Privileged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d5faca37-d40e-4718-b358-5bec45241c96</vt:lpwstr>
  </property>
  <property fmtid="{D5CDD505-2E9C-101B-9397-08002B2CF9AE}" pid="8" name="MSIP_Label_0f488380-630a-4f55-a077-a19445e3f360_ContentBits">
    <vt:lpwstr>0</vt:lpwstr>
  </property>
</Properties>
</file>